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70" r:id="rId2"/>
    <p:sldMasterId id="2147483671" r:id="rId3"/>
  </p:sldMasterIdLst>
  <p:sldIdLst>
    <p:sldId id="322" r:id="rId4"/>
    <p:sldId id="323" r:id="rId5"/>
    <p:sldId id="347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8" r:id="rId29"/>
    <p:sldId id="311" r:id="rId30"/>
    <p:sldId id="316" r:id="rId31"/>
    <p:sldId id="349" r:id="rId32"/>
    <p:sldId id="313" r:id="rId33"/>
    <p:sldId id="317" r:id="rId34"/>
    <p:sldId id="318" r:id="rId35"/>
    <p:sldId id="271" r:id="rId36"/>
    <p:sldId id="351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394"/>
    <a:srgbClr val="160D2D"/>
    <a:srgbClr val="000616"/>
    <a:srgbClr val="E74783"/>
    <a:srgbClr val="41467D"/>
    <a:srgbClr val="150429"/>
    <a:srgbClr val="F5B2BB"/>
    <a:srgbClr val="F7CDD7"/>
    <a:srgbClr val="F1A7DC"/>
    <a:srgbClr val="EF5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4" autoAdjust="0"/>
    <p:restoredTop sz="94660"/>
  </p:normalViewPr>
  <p:slideViewPr>
    <p:cSldViewPr snapToGrid="0">
      <p:cViewPr varScale="1">
        <p:scale>
          <a:sx n="60" d="100"/>
          <a:sy n="60" d="100"/>
        </p:scale>
        <p:origin x="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0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76382E2-731F-7AE6-AFF5-CE2A8B7D82A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85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1EF7D6-77DF-B4E1-C819-9EB69B24D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2" y="1988663"/>
            <a:ext cx="6994898" cy="2387600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2D1EF14-3999-2C41-749E-314E13CFE3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392" t="24996" b="24996"/>
          <a:stretch/>
        </p:blipFill>
        <p:spPr>
          <a:xfrm>
            <a:off x="758452" y="5783322"/>
            <a:ext cx="1660898" cy="60223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D13CEC6-6911-B754-5EAF-3B9E40299FB6}"/>
              </a:ext>
            </a:extLst>
          </p:cNvPr>
          <p:cNvSpPr/>
          <p:nvPr userDrawn="1"/>
        </p:nvSpPr>
        <p:spPr>
          <a:xfrm>
            <a:off x="-123826" y="777638"/>
            <a:ext cx="6419851" cy="714375"/>
          </a:xfrm>
          <a:prstGeom prst="roundRect">
            <a:avLst>
              <a:gd name="adj" fmla="val 12667"/>
            </a:avLst>
          </a:prstGeom>
          <a:solidFill>
            <a:srgbClr val="E747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35A9DE66-AB46-2E41-337E-354FB5D92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2" y="955288"/>
            <a:ext cx="5237535" cy="359073"/>
          </a:xfrm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114300" lvl="0" indent="-342900" defTabSz="457200">
              <a:lnSpc>
                <a:spcPts val="2775"/>
              </a:lnSpc>
              <a:spcBef>
                <a:spcPct val="0"/>
              </a:spcBef>
            </a:pPr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73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02A3E-347E-312C-7D92-CBEE1E42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656462"/>
            <a:ext cx="10670999" cy="277278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921AF-B75C-64B3-8BC0-03302C7E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59138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3600" dirty="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07B089-D0F4-EF81-602C-CF1FE276D35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2058264"/>
            <a:ext cx="4859246" cy="35485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59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1D29-C779-B17D-235F-24DC32AB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399" y="1338262"/>
            <a:ext cx="5861425" cy="41341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C0C0E6-D4EC-A4B9-0A52-1D418C0F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1" y="616604"/>
            <a:ext cx="10713198" cy="58990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85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40" name="Text Placeholder 182">
            <a:extLst>
              <a:ext uri="{FF2B5EF4-FFF2-40B4-BE49-F238E27FC236}">
                <a16:creationId xmlns:a16="http://schemas.microsoft.com/office/drawing/2014/main" id="{7FF18994-AE7C-676F-C8EC-145E868BEF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6895" y="2546375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1" name="Text Placeholder 182">
            <a:extLst>
              <a:ext uri="{FF2B5EF4-FFF2-40B4-BE49-F238E27FC236}">
                <a16:creationId xmlns:a16="http://schemas.microsoft.com/office/drawing/2014/main" id="{F71AC5B9-6001-45C3-BEC7-1F2A3ACA13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55958" y="3352842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2" name="Text Placeholder 182">
            <a:extLst>
              <a:ext uri="{FF2B5EF4-FFF2-40B4-BE49-F238E27FC236}">
                <a16:creationId xmlns:a16="http://schemas.microsoft.com/office/drawing/2014/main" id="{5371F7D2-D934-3056-C134-5B3573F462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55958" y="4155849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3" name="Text Placeholder 182">
            <a:extLst>
              <a:ext uri="{FF2B5EF4-FFF2-40B4-BE49-F238E27FC236}">
                <a16:creationId xmlns:a16="http://schemas.microsoft.com/office/drawing/2014/main" id="{406EBC22-9550-9688-B883-1510CE9877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55958" y="4958104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E5379C6-6AC0-B13A-0796-059A0791A1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43775" y="1544638"/>
            <a:ext cx="4108450" cy="46370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29165B-36F5-5A2C-6B96-0642F2256C7D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7" name="Google Shape;72;p15">
              <a:extLst>
                <a:ext uri="{FF2B5EF4-FFF2-40B4-BE49-F238E27FC236}">
                  <a16:creationId xmlns:a16="http://schemas.microsoft.com/office/drawing/2014/main" id="{A9D4B06C-E448-BE67-FC37-3F116505DA8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1B6FF8-FF23-4BE1-DBC7-EFA2EDCC62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AutoShape 21">
            <a:extLst>
              <a:ext uri="{FF2B5EF4-FFF2-40B4-BE49-F238E27FC236}">
                <a16:creationId xmlns:a16="http://schemas.microsoft.com/office/drawing/2014/main" id="{FC362F8B-294E-E0F2-44E4-E4FA9EA81269}"/>
              </a:ext>
            </a:extLst>
          </p:cNvPr>
          <p:cNvSpPr/>
          <p:nvPr userDrawn="1"/>
        </p:nvSpPr>
        <p:spPr>
          <a:xfrm rot="-5382361">
            <a:off x="1393708" y="3157044"/>
            <a:ext cx="232048" cy="0"/>
          </a:xfrm>
          <a:prstGeom prst="line">
            <a:avLst/>
          </a:prstGeom>
          <a:ln w="19050" cap="flat">
            <a:solidFill>
              <a:srgbClr val="1E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4EBF70F-0FE1-D05D-B27E-12B33B1930BA}"/>
              </a:ext>
            </a:extLst>
          </p:cNvPr>
          <p:cNvSpPr/>
          <p:nvPr userDrawn="1"/>
        </p:nvSpPr>
        <p:spPr>
          <a:xfrm>
            <a:off x="739399" y="2476491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D054B629-F12B-0664-2BEE-1712388E0188}"/>
              </a:ext>
            </a:extLst>
          </p:cNvPr>
          <p:cNvSpPr/>
          <p:nvPr userDrawn="1"/>
        </p:nvSpPr>
        <p:spPr>
          <a:xfrm rot="-5382361">
            <a:off x="1393111" y="3963511"/>
            <a:ext cx="232048" cy="0"/>
          </a:xfrm>
          <a:prstGeom prst="line">
            <a:avLst/>
          </a:prstGeom>
          <a:ln w="19050" cap="flat">
            <a:solidFill>
              <a:srgbClr val="1E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78F5FC7-88C7-B13E-D303-09B5738EC841}"/>
              </a:ext>
            </a:extLst>
          </p:cNvPr>
          <p:cNvSpPr/>
          <p:nvPr userDrawn="1"/>
        </p:nvSpPr>
        <p:spPr>
          <a:xfrm>
            <a:off x="738802" y="3282958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utoShape 21">
            <a:extLst>
              <a:ext uri="{FF2B5EF4-FFF2-40B4-BE49-F238E27FC236}">
                <a16:creationId xmlns:a16="http://schemas.microsoft.com/office/drawing/2014/main" id="{2EE9DEAB-9239-2D03-AF52-89467BE1A5F8}"/>
              </a:ext>
            </a:extLst>
          </p:cNvPr>
          <p:cNvSpPr/>
          <p:nvPr userDrawn="1"/>
        </p:nvSpPr>
        <p:spPr>
          <a:xfrm rot="-5382361">
            <a:off x="1392514" y="4766318"/>
            <a:ext cx="232048" cy="0"/>
          </a:xfrm>
          <a:prstGeom prst="line">
            <a:avLst/>
          </a:prstGeom>
          <a:ln w="19050" cap="flat">
            <a:solidFill>
              <a:srgbClr val="1E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41F1A73-5963-D665-B923-D423DBE55DED}"/>
              </a:ext>
            </a:extLst>
          </p:cNvPr>
          <p:cNvSpPr/>
          <p:nvPr userDrawn="1"/>
        </p:nvSpPr>
        <p:spPr>
          <a:xfrm>
            <a:off x="738205" y="4085965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39DEFF-C146-7CF9-29A9-4B5342005647}"/>
              </a:ext>
            </a:extLst>
          </p:cNvPr>
          <p:cNvSpPr/>
          <p:nvPr userDrawn="1"/>
        </p:nvSpPr>
        <p:spPr>
          <a:xfrm>
            <a:off x="737608" y="4888220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9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499" y="5079892"/>
            <a:ext cx="4859245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500" y="4497677"/>
            <a:ext cx="4859245" cy="413861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282D6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163">
            <a:extLst>
              <a:ext uri="{FF2B5EF4-FFF2-40B4-BE49-F238E27FC236}">
                <a16:creationId xmlns:a16="http://schemas.microsoft.com/office/drawing/2014/main" id="{FA1DCF29-C871-1E5F-90B5-F95AF55ED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93352" y="5076756"/>
            <a:ext cx="4838147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2">
            <a:extLst>
              <a:ext uri="{FF2B5EF4-FFF2-40B4-BE49-F238E27FC236}">
                <a16:creationId xmlns:a16="http://schemas.microsoft.com/office/drawing/2014/main" id="{82431E25-ECD6-EBE2-6F36-3D1707490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93353" y="4497677"/>
            <a:ext cx="4838147" cy="41386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dirty="0">
                <a:solidFill>
                  <a:srgbClr val="282D6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209D1E-0CFE-2F17-E580-420858F67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3FB1FB8-03E3-B5E0-C0E7-9ED719825A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93353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5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00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500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282D6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209D1E-0CFE-2F17-E580-420858F67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63">
            <a:extLst>
              <a:ext uri="{FF2B5EF4-FFF2-40B4-BE49-F238E27FC236}">
                <a16:creationId xmlns:a16="http://schemas.microsoft.com/office/drawing/2014/main" id="{0814D122-CCEC-4ED3-9B8B-B210A6332A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3075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82">
            <a:extLst>
              <a:ext uri="{FF2B5EF4-FFF2-40B4-BE49-F238E27FC236}">
                <a16:creationId xmlns:a16="http://schemas.microsoft.com/office/drawing/2014/main" id="{88BD2405-B2D5-6881-E916-8EB4034EF2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03075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282D6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340D1CC-C251-644A-C1BE-5FEC5F7BED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3076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63">
            <a:extLst>
              <a:ext uri="{FF2B5EF4-FFF2-40B4-BE49-F238E27FC236}">
                <a16:creationId xmlns:a16="http://schemas.microsoft.com/office/drawing/2014/main" id="{B444D2E2-6087-204C-2521-B88F3D40D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12115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82">
            <a:extLst>
              <a:ext uri="{FF2B5EF4-FFF2-40B4-BE49-F238E27FC236}">
                <a16:creationId xmlns:a16="http://schemas.microsoft.com/office/drawing/2014/main" id="{A5AE750A-53C7-570D-8935-128DCBCC91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2115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282D6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301C1A71-30AC-0F14-7B08-19BD2B217EC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116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97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C30E95C5-2E0B-E679-E81C-AD95899BCE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02A3E-347E-312C-7D92-CBEE1E42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2675" y="2656462"/>
            <a:ext cx="5268824" cy="27727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921AF-B75C-64B3-8BC0-03302C7E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5" y="1243223"/>
            <a:ext cx="5268824" cy="1179810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07B089-D0F4-EF81-602C-CF1FE276D35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4540998"/>
            <a:ext cx="4859246" cy="35485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695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398D80-147C-C029-675B-74B5BF547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74144" y="2450598"/>
            <a:ext cx="6843713" cy="32024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5" y="1243222"/>
            <a:ext cx="10708374" cy="571695"/>
          </a:xfrm>
        </p:spPr>
        <p:txBody>
          <a:bodyPr wrap="square" lIns="0" tIns="0" rIns="0" bIns="0" rtlCol="0" anchor="t">
            <a:spAutoFit/>
          </a:bodyPr>
          <a:lstStyle>
            <a:lvl1pPr algn="ctr">
              <a:defRPr lang="en-US" sz="360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8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398D80-147C-C029-675B-74B5BF547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0403" y="1243221"/>
            <a:ext cx="4937372" cy="41860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159E9-6572-B5AC-B9EB-A92DA7AC8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225" y="2656461"/>
            <a:ext cx="5268824" cy="27727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5" y="1243222"/>
            <a:ext cx="5268824" cy="1179810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913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159E9-6572-B5AC-B9EB-A92DA7AC8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656462"/>
            <a:ext cx="10670999" cy="27727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1" y="1818032"/>
            <a:ext cx="10670999" cy="557332"/>
          </a:xfrm>
        </p:spPr>
        <p:txBody>
          <a:bodyPr wrap="square" lIns="0" tIns="0" rIns="0" bIns="0" rtlCol="0" anchor="t">
            <a:spAutoFit/>
          </a:bodyPr>
          <a:lstStyle>
            <a:lvl1pPr algn="ctr">
              <a:defRPr lang="en-US" sz="320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232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B0891-F413-A1BD-5D04-93248A97F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1" y="4299295"/>
            <a:ext cx="10670999" cy="557332"/>
          </a:xfrm>
        </p:spPr>
        <p:txBody>
          <a:bodyPr wrap="square" lIns="0" tIns="0" rIns="0" bIns="0" rtlCol="0" anchor="t">
            <a:spAutoFit/>
          </a:bodyPr>
          <a:lstStyle>
            <a:lvl1pPr algn="l">
              <a:defRPr lang="en-US" sz="3200">
                <a:solidFill>
                  <a:srgbClr val="1E1919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7786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iner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A3FA-16D7-4383-F963-7D2860F5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1" y="1640541"/>
            <a:ext cx="3932237" cy="1769715"/>
          </a:xfrm>
        </p:spPr>
        <p:txBody>
          <a:bodyPr lIns="0" tIns="0" rIns="0" bIns="0" rtlCol="0" anchor="t">
            <a:spAutoFit/>
          </a:bodyPr>
          <a:lstStyle>
            <a:lvl1pPr>
              <a:defRPr lang="en-US" sz="385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1137C-84D9-68D3-0201-6FF93E11C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63359" y="1483641"/>
            <a:ext cx="4972517" cy="4413268"/>
          </a:xfrm>
          <a:prstGeom prst="roundRect">
            <a:avLst>
              <a:gd name="adj" fmla="val 6489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3DBFE-CC2D-045C-5F2A-42E038D3D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9400" y="3565625"/>
            <a:ext cx="3932237" cy="249299"/>
          </a:xfrm>
        </p:spPr>
        <p:txBody>
          <a:bodyPr lIns="0" tIns="0" rIns="0" bIns="0" rtlCol="0" anchor="t">
            <a:spAutoFit/>
          </a:bodyPr>
          <a:lstStyle>
            <a:lvl1pPr marL="0" indent="0">
              <a:buNone/>
              <a:defRPr lang="en-US" sz="1800" smtClean="0">
                <a:solidFill>
                  <a:srgbClr val="F97394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B8840E-7F48-28B8-9363-266BB320C826}"/>
              </a:ext>
            </a:extLst>
          </p:cNvPr>
          <p:cNvGrpSpPr/>
          <p:nvPr userDrawn="1"/>
        </p:nvGrpSpPr>
        <p:grpSpPr>
          <a:xfrm>
            <a:off x="42863" y="222579"/>
            <a:ext cx="11876880" cy="354851"/>
            <a:chOff x="42863" y="222579"/>
            <a:chExt cx="11876880" cy="354851"/>
          </a:xfrm>
        </p:grpSpPr>
        <p:pic>
          <p:nvPicPr>
            <p:cNvPr id="30" name="Google Shape;72;p15">
              <a:extLst>
                <a:ext uri="{FF2B5EF4-FFF2-40B4-BE49-F238E27FC236}">
                  <a16:creationId xmlns:a16="http://schemas.microsoft.com/office/drawing/2014/main" id="{1513F4C8-DF96-2016-3105-9DA5AC810C21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A92661-D9DA-0AF5-2E7E-79D6D6DD55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3167AA-4F66-9F6A-C34A-4CE1CCE39C8B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38" name="Google Shape;72;p15">
              <a:extLst>
                <a:ext uri="{FF2B5EF4-FFF2-40B4-BE49-F238E27FC236}">
                  <a16:creationId xmlns:a16="http://schemas.microsoft.com/office/drawing/2014/main" id="{1BB9FBEE-60AA-F78F-02C6-C9A3426934E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E0CB85-83F7-C82B-99B3-94D2C6B6002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28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darken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798CCA-9A78-1B30-91BC-F0D9C169706F}"/>
              </a:ext>
            </a:extLst>
          </p:cNvPr>
          <p:cNvSpPr/>
          <p:nvPr userDrawn="1"/>
        </p:nvSpPr>
        <p:spPr>
          <a:xfrm>
            <a:off x="765331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1566" y="283086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CDED0-EBBD-3A02-95BD-FD25B0A50FCB}"/>
              </a:ext>
            </a:extLst>
          </p:cNvPr>
          <p:cNvSpPr/>
          <p:nvPr userDrawn="1"/>
        </p:nvSpPr>
        <p:spPr>
          <a:xfrm>
            <a:off x="765331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3FA4C-12C8-9317-FB6A-076608B6C205}"/>
              </a:ext>
            </a:extLst>
          </p:cNvPr>
          <p:cNvSpPr/>
          <p:nvPr userDrawn="1"/>
        </p:nvSpPr>
        <p:spPr>
          <a:xfrm>
            <a:off x="4576905" y="2352302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7899B-A0C6-AF80-799D-607428E1C718}"/>
              </a:ext>
            </a:extLst>
          </p:cNvPr>
          <p:cNvSpPr/>
          <p:nvPr userDrawn="1"/>
        </p:nvSpPr>
        <p:spPr>
          <a:xfrm>
            <a:off x="4576905" y="4131227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E64DD-4664-4ED2-FDD0-CA70A521AA86}"/>
              </a:ext>
            </a:extLst>
          </p:cNvPr>
          <p:cNvSpPr/>
          <p:nvPr userDrawn="1"/>
        </p:nvSpPr>
        <p:spPr>
          <a:xfrm>
            <a:off x="8014752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7A7C6-C546-FD93-56B0-68E6285EAC71}"/>
              </a:ext>
            </a:extLst>
          </p:cNvPr>
          <p:cNvSpPr/>
          <p:nvPr userDrawn="1"/>
        </p:nvSpPr>
        <p:spPr>
          <a:xfrm>
            <a:off x="8014752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1566" y="234373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63">
            <a:extLst>
              <a:ext uri="{FF2B5EF4-FFF2-40B4-BE49-F238E27FC236}">
                <a16:creationId xmlns:a16="http://schemas.microsoft.com/office/drawing/2014/main" id="{39B32897-3C25-99F3-85F4-9C4565649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1566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82">
            <a:extLst>
              <a:ext uri="{FF2B5EF4-FFF2-40B4-BE49-F238E27FC236}">
                <a16:creationId xmlns:a16="http://schemas.microsoft.com/office/drawing/2014/main" id="{29605F11-A41C-576F-5F3D-04BE3F6925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1566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163">
            <a:extLst>
              <a:ext uri="{FF2B5EF4-FFF2-40B4-BE49-F238E27FC236}">
                <a16:creationId xmlns:a16="http://schemas.microsoft.com/office/drawing/2014/main" id="{FA1DCF29-C871-1E5F-90B5-F95AF55ED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53138" y="2839436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2">
            <a:extLst>
              <a:ext uri="{FF2B5EF4-FFF2-40B4-BE49-F238E27FC236}">
                <a16:creationId xmlns:a16="http://schemas.microsoft.com/office/drawing/2014/main" id="{82431E25-ECD6-EBE2-6F36-3D1707490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53138" y="2352302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163">
            <a:extLst>
              <a:ext uri="{FF2B5EF4-FFF2-40B4-BE49-F238E27FC236}">
                <a16:creationId xmlns:a16="http://schemas.microsoft.com/office/drawing/2014/main" id="{20CF5AFB-6FF0-214D-956D-A04FBD9FBF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987" y="2824059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82">
            <a:extLst>
              <a:ext uri="{FF2B5EF4-FFF2-40B4-BE49-F238E27FC236}">
                <a16:creationId xmlns:a16="http://schemas.microsoft.com/office/drawing/2014/main" id="{BFB4E5F6-E7FB-AA77-5257-62C5F1E566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0987" y="2336925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163">
            <a:extLst>
              <a:ext uri="{FF2B5EF4-FFF2-40B4-BE49-F238E27FC236}">
                <a16:creationId xmlns:a16="http://schemas.microsoft.com/office/drawing/2014/main" id="{D19354AC-A638-B499-5DB5-2F2DB94CDB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53138" y="4618361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6" name="Text Placeholder 182">
            <a:extLst>
              <a:ext uri="{FF2B5EF4-FFF2-40B4-BE49-F238E27FC236}">
                <a16:creationId xmlns:a16="http://schemas.microsoft.com/office/drawing/2014/main" id="{75F44724-BB7C-34CD-4C98-0706D1A00A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53138" y="4131227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163">
            <a:extLst>
              <a:ext uri="{FF2B5EF4-FFF2-40B4-BE49-F238E27FC236}">
                <a16:creationId xmlns:a16="http://schemas.microsoft.com/office/drawing/2014/main" id="{90ED78C8-FECC-7E2F-2A2E-69B6A3663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0987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8" name="Text Placeholder 182">
            <a:extLst>
              <a:ext uri="{FF2B5EF4-FFF2-40B4-BE49-F238E27FC236}">
                <a16:creationId xmlns:a16="http://schemas.microsoft.com/office/drawing/2014/main" id="{F94F4BB4-3548-099A-8139-E08E0D8F95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90987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876F41F-512F-8DD2-2624-045AFA42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78" y="1395168"/>
            <a:ext cx="10686055" cy="5128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02565EF-ECFE-6E49-25CE-0E46AD40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66" y="689365"/>
            <a:ext cx="10687268" cy="57169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104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EA02-88BA-F411-10A0-68E76825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302" y="934664"/>
            <a:ext cx="8884404" cy="314128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56AE1-055D-8D05-9738-D05186C66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39402" y="934664"/>
            <a:ext cx="1886000" cy="168854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4730E8C5-3CBD-56D3-72B2-09381B904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302" y="4263713"/>
            <a:ext cx="8884404" cy="359073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2500" dirty="0">
                <a:solidFill>
                  <a:srgbClr val="F97394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2775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 to edit Master subtitle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80B0C-AB61-1F40-C5EB-C69DFC0F9254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23" name="Google Shape;72;p15">
              <a:extLst>
                <a:ext uri="{FF2B5EF4-FFF2-40B4-BE49-F238E27FC236}">
                  <a16:creationId xmlns:a16="http://schemas.microsoft.com/office/drawing/2014/main" id="{AF27A514-6349-6C27-6BD4-D419AA48A0D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1069EB-8096-F15A-ED6F-7BA17674EF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6258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darken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798CCA-9A78-1B30-91BC-F0D9C169706F}"/>
              </a:ext>
            </a:extLst>
          </p:cNvPr>
          <p:cNvSpPr/>
          <p:nvPr userDrawn="1"/>
        </p:nvSpPr>
        <p:spPr>
          <a:xfrm>
            <a:off x="765331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1566" y="283086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CDED0-EBBD-3A02-95BD-FD25B0A50FCB}"/>
              </a:ext>
            </a:extLst>
          </p:cNvPr>
          <p:cNvSpPr/>
          <p:nvPr userDrawn="1"/>
        </p:nvSpPr>
        <p:spPr>
          <a:xfrm>
            <a:off x="765331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3FA4C-12C8-9317-FB6A-076608B6C205}"/>
              </a:ext>
            </a:extLst>
          </p:cNvPr>
          <p:cNvSpPr/>
          <p:nvPr userDrawn="1"/>
        </p:nvSpPr>
        <p:spPr>
          <a:xfrm>
            <a:off x="4576905" y="2352302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7899B-A0C6-AF80-799D-607428E1C718}"/>
              </a:ext>
            </a:extLst>
          </p:cNvPr>
          <p:cNvSpPr/>
          <p:nvPr userDrawn="1"/>
        </p:nvSpPr>
        <p:spPr>
          <a:xfrm>
            <a:off x="4576905" y="4131227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E64DD-4664-4ED2-FDD0-CA70A521AA86}"/>
              </a:ext>
            </a:extLst>
          </p:cNvPr>
          <p:cNvSpPr/>
          <p:nvPr userDrawn="1"/>
        </p:nvSpPr>
        <p:spPr>
          <a:xfrm>
            <a:off x="8014752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7A7C6-C546-FD93-56B0-68E6285EAC71}"/>
              </a:ext>
            </a:extLst>
          </p:cNvPr>
          <p:cNvSpPr/>
          <p:nvPr userDrawn="1"/>
        </p:nvSpPr>
        <p:spPr>
          <a:xfrm>
            <a:off x="8014752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1566" y="234373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63">
            <a:extLst>
              <a:ext uri="{FF2B5EF4-FFF2-40B4-BE49-F238E27FC236}">
                <a16:creationId xmlns:a16="http://schemas.microsoft.com/office/drawing/2014/main" id="{39B32897-3C25-99F3-85F4-9C4565649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1566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82">
            <a:extLst>
              <a:ext uri="{FF2B5EF4-FFF2-40B4-BE49-F238E27FC236}">
                <a16:creationId xmlns:a16="http://schemas.microsoft.com/office/drawing/2014/main" id="{29605F11-A41C-576F-5F3D-04BE3F6925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1566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163">
            <a:extLst>
              <a:ext uri="{FF2B5EF4-FFF2-40B4-BE49-F238E27FC236}">
                <a16:creationId xmlns:a16="http://schemas.microsoft.com/office/drawing/2014/main" id="{FA1DCF29-C871-1E5F-90B5-F95AF55ED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53138" y="2839436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2">
            <a:extLst>
              <a:ext uri="{FF2B5EF4-FFF2-40B4-BE49-F238E27FC236}">
                <a16:creationId xmlns:a16="http://schemas.microsoft.com/office/drawing/2014/main" id="{82431E25-ECD6-EBE2-6F36-3D1707490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53138" y="2352302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163">
            <a:extLst>
              <a:ext uri="{FF2B5EF4-FFF2-40B4-BE49-F238E27FC236}">
                <a16:creationId xmlns:a16="http://schemas.microsoft.com/office/drawing/2014/main" id="{20CF5AFB-6FF0-214D-956D-A04FBD9FBF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987" y="2824059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82">
            <a:extLst>
              <a:ext uri="{FF2B5EF4-FFF2-40B4-BE49-F238E27FC236}">
                <a16:creationId xmlns:a16="http://schemas.microsoft.com/office/drawing/2014/main" id="{BFB4E5F6-E7FB-AA77-5257-62C5F1E566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0987" y="2336925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163">
            <a:extLst>
              <a:ext uri="{FF2B5EF4-FFF2-40B4-BE49-F238E27FC236}">
                <a16:creationId xmlns:a16="http://schemas.microsoft.com/office/drawing/2014/main" id="{D19354AC-A638-B499-5DB5-2F2DB94CDB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53138" y="4618361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6" name="Text Placeholder 182">
            <a:extLst>
              <a:ext uri="{FF2B5EF4-FFF2-40B4-BE49-F238E27FC236}">
                <a16:creationId xmlns:a16="http://schemas.microsoft.com/office/drawing/2014/main" id="{75F44724-BB7C-34CD-4C98-0706D1A00A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53138" y="4131227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163">
            <a:extLst>
              <a:ext uri="{FF2B5EF4-FFF2-40B4-BE49-F238E27FC236}">
                <a16:creationId xmlns:a16="http://schemas.microsoft.com/office/drawing/2014/main" id="{90ED78C8-FECC-7E2F-2A2E-69B6A3663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0987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8" name="Text Placeholder 182">
            <a:extLst>
              <a:ext uri="{FF2B5EF4-FFF2-40B4-BE49-F238E27FC236}">
                <a16:creationId xmlns:a16="http://schemas.microsoft.com/office/drawing/2014/main" id="{F94F4BB4-3548-099A-8139-E08E0D8F95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90987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876F41F-512F-8DD2-2624-045AFA42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78" y="1395168"/>
            <a:ext cx="10686055" cy="5128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02565EF-ECFE-6E49-25CE-0E46AD40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66" y="689365"/>
            <a:ext cx="10687268" cy="57169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73519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499" y="5079892"/>
            <a:ext cx="4859245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500" y="4497677"/>
            <a:ext cx="4859245" cy="413861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F9739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163">
            <a:extLst>
              <a:ext uri="{FF2B5EF4-FFF2-40B4-BE49-F238E27FC236}">
                <a16:creationId xmlns:a16="http://schemas.microsoft.com/office/drawing/2014/main" id="{FA1DCF29-C871-1E5F-90B5-F95AF55ED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93352" y="5076756"/>
            <a:ext cx="4838147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2">
            <a:extLst>
              <a:ext uri="{FF2B5EF4-FFF2-40B4-BE49-F238E27FC236}">
                <a16:creationId xmlns:a16="http://schemas.microsoft.com/office/drawing/2014/main" id="{82431E25-ECD6-EBE2-6F36-3D1707490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93353" y="4497677"/>
            <a:ext cx="4838147" cy="41386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dirty="0">
                <a:solidFill>
                  <a:srgbClr val="F9739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209D1E-0CFE-2F17-E580-420858F67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93FB1FB8-03E3-B5E0-C0E7-9ED719825A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93353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19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images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0500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500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F9739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9209D1E-0CFE-2F17-E580-420858F67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63">
            <a:extLst>
              <a:ext uri="{FF2B5EF4-FFF2-40B4-BE49-F238E27FC236}">
                <a16:creationId xmlns:a16="http://schemas.microsoft.com/office/drawing/2014/main" id="{0814D122-CCEC-4ED3-9B8B-B210A6332A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03075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82">
            <a:extLst>
              <a:ext uri="{FF2B5EF4-FFF2-40B4-BE49-F238E27FC236}">
                <a16:creationId xmlns:a16="http://schemas.microsoft.com/office/drawing/2014/main" id="{88BD2405-B2D5-6881-E916-8EB4034EF2A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03075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F9739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340D1CC-C251-644A-C1BE-5FEC5F7BED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03076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63">
            <a:extLst>
              <a:ext uri="{FF2B5EF4-FFF2-40B4-BE49-F238E27FC236}">
                <a16:creationId xmlns:a16="http://schemas.microsoft.com/office/drawing/2014/main" id="{B444D2E2-6087-204C-2521-B88F3D40DA7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512115" y="5013166"/>
            <a:ext cx="3249524" cy="59705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smtClean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82">
            <a:extLst>
              <a:ext uri="{FF2B5EF4-FFF2-40B4-BE49-F238E27FC236}">
                <a16:creationId xmlns:a16="http://schemas.microsoft.com/office/drawing/2014/main" id="{A5AE750A-53C7-570D-8935-128DCBCC91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12115" y="4152112"/>
            <a:ext cx="3249524" cy="688687"/>
          </a:xfr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US" sz="2400" dirty="0">
                <a:solidFill>
                  <a:srgbClr val="F97394"/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301C1A71-30AC-0F14-7B08-19BD2B217EC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116" y="947945"/>
            <a:ext cx="3249523" cy="29374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24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mages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C30E95C5-2E0B-E679-E81C-AD95899BCE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0501" y="1243223"/>
            <a:ext cx="4859246" cy="3086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02A3E-347E-312C-7D92-CBEE1E42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2675" y="2656462"/>
            <a:ext cx="5268824" cy="27727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921AF-B75C-64B3-8BC0-03302C7E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675" y="1243223"/>
            <a:ext cx="5268824" cy="1179810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07B089-D0F4-EF81-602C-CF1FE276D35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4540998"/>
            <a:ext cx="4859246" cy="35485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213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lines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02A3E-347E-312C-7D92-CBEE1E42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656462"/>
            <a:ext cx="10670999" cy="277278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921AF-B75C-64B3-8BC0-03302C7E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57169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07B089-D0F4-EF81-602C-CF1FE276D35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2058264"/>
            <a:ext cx="4859246" cy="35485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F97394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41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1D29-C779-B17D-235F-24DC32AB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399" y="1338262"/>
            <a:ext cx="5861425" cy="41341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C0C0E6-D4EC-A4B9-0A52-1D418C0F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1" y="616604"/>
            <a:ext cx="10713198" cy="58990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850">
                <a:solidFill>
                  <a:srgbClr val="F97394"/>
                </a:solidFill>
                <a:latin typeface="Poppins Bold" panose="00000800000000000000" pitchFamily="2" charset="0"/>
                <a:ea typeface="+mn-ea"/>
                <a:cs typeface="Poppins Bold" panose="000008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40" name="Text Placeholder 182">
            <a:extLst>
              <a:ext uri="{FF2B5EF4-FFF2-40B4-BE49-F238E27FC236}">
                <a16:creationId xmlns:a16="http://schemas.microsoft.com/office/drawing/2014/main" id="{7FF18994-AE7C-676F-C8EC-145E868BEF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6895" y="2546375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1" name="Text Placeholder 182">
            <a:extLst>
              <a:ext uri="{FF2B5EF4-FFF2-40B4-BE49-F238E27FC236}">
                <a16:creationId xmlns:a16="http://schemas.microsoft.com/office/drawing/2014/main" id="{F71AC5B9-6001-45C3-BEC7-1F2A3ACA13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55958" y="3352842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2" name="Text Placeholder 182">
            <a:extLst>
              <a:ext uri="{FF2B5EF4-FFF2-40B4-BE49-F238E27FC236}">
                <a16:creationId xmlns:a16="http://schemas.microsoft.com/office/drawing/2014/main" id="{5371F7D2-D934-3056-C134-5B3573F462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55958" y="4155849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3" name="Text Placeholder 182">
            <a:extLst>
              <a:ext uri="{FF2B5EF4-FFF2-40B4-BE49-F238E27FC236}">
                <a16:creationId xmlns:a16="http://schemas.microsoft.com/office/drawing/2014/main" id="{406EBC22-9550-9688-B883-1510CE9877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55958" y="4958104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E5379C6-6AC0-B13A-0796-059A0791A1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43775" y="1544638"/>
            <a:ext cx="4108450" cy="46370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29165B-36F5-5A2C-6B96-0642F2256C7D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7" name="Google Shape;72;p15">
              <a:extLst>
                <a:ext uri="{FF2B5EF4-FFF2-40B4-BE49-F238E27FC236}">
                  <a16:creationId xmlns:a16="http://schemas.microsoft.com/office/drawing/2014/main" id="{A9D4B06C-E448-BE67-FC37-3F116505DA8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1B6FF8-FF23-4BE1-DBC7-EFA2EDCC62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AutoShape 21">
            <a:extLst>
              <a:ext uri="{FF2B5EF4-FFF2-40B4-BE49-F238E27FC236}">
                <a16:creationId xmlns:a16="http://schemas.microsoft.com/office/drawing/2014/main" id="{FC362F8B-294E-E0F2-44E4-E4FA9EA81269}"/>
              </a:ext>
            </a:extLst>
          </p:cNvPr>
          <p:cNvSpPr/>
          <p:nvPr userDrawn="1"/>
        </p:nvSpPr>
        <p:spPr>
          <a:xfrm rot="-5382361">
            <a:off x="1393708" y="3157044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4EBF70F-0FE1-D05D-B27E-12B33B1930BA}"/>
              </a:ext>
            </a:extLst>
          </p:cNvPr>
          <p:cNvSpPr/>
          <p:nvPr userDrawn="1"/>
        </p:nvSpPr>
        <p:spPr>
          <a:xfrm>
            <a:off x="739399" y="2476491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D054B629-F12B-0664-2BEE-1712388E0188}"/>
              </a:ext>
            </a:extLst>
          </p:cNvPr>
          <p:cNvSpPr/>
          <p:nvPr userDrawn="1"/>
        </p:nvSpPr>
        <p:spPr>
          <a:xfrm rot="-5382361">
            <a:off x="1393111" y="3963511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78F5FC7-88C7-B13E-D303-09B5738EC841}"/>
              </a:ext>
            </a:extLst>
          </p:cNvPr>
          <p:cNvSpPr/>
          <p:nvPr userDrawn="1"/>
        </p:nvSpPr>
        <p:spPr>
          <a:xfrm>
            <a:off x="738802" y="3282958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6" name="AutoShape 21">
            <a:extLst>
              <a:ext uri="{FF2B5EF4-FFF2-40B4-BE49-F238E27FC236}">
                <a16:creationId xmlns:a16="http://schemas.microsoft.com/office/drawing/2014/main" id="{2EE9DEAB-9239-2D03-AF52-89467BE1A5F8}"/>
              </a:ext>
            </a:extLst>
          </p:cNvPr>
          <p:cNvSpPr/>
          <p:nvPr userDrawn="1"/>
        </p:nvSpPr>
        <p:spPr>
          <a:xfrm rot="-5382361">
            <a:off x="1392514" y="4766318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41F1A73-5963-D665-B923-D423DBE55DED}"/>
              </a:ext>
            </a:extLst>
          </p:cNvPr>
          <p:cNvSpPr/>
          <p:nvPr userDrawn="1"/>
        </p:nvSpPr>
        <p:spPr>
          <a:xfrm>
            <a:off x="738205" y="4085965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39DEFF-C146-7CF9-29A9-4B5342005647}"/>
              </a:ext>
            </a:extLst>
          </p:cNvPr>
          <p:cNvSpPr/>
          <p:nvPr userDrawn="1"/>
        </p:nvSpPr>
        <p:spPr>
          <a:xfrm>
            <a:off x="737608" y="4888220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691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398D80-147C-C029-675B-74B5BF547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74144" y="2450598"/>
            <a:ext cx="6843713" cy="32024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5" y="1243222"/>
            <a:ext cx="10708374" cy="571695"/>
          </a:xfrm>
        </p:spPr>
        <p:txBody>
          <a:bodyPr wrap="square" lIns="0" tIns="0" rIns="0" bIns="0" rtlCol="0" anchor="t">
            <a:spAutoFit/>
          </a:bodyPr>
          <a:lstStyle>
            <a:lvl1pPr algn="ctr"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11453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398D80-147C-C029-675B-74B5BF547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0403" y="1243221"/>
            <a:ext cx="4937372" cy="41860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159E9-6572-B5AC-B9EB-A92DA7AC8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225" y="2656461"/>
            <a:ext cx="5268824" cy="27727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5" y="1243222"/>
            <a:ext cx="5268824" cy="1179810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734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A159E9-6572-B5AC-B9EB-A92DA7AC8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656462"/>
            <a:ext cx="10670999" cy="27727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1" y="1818032"/>
            <a:ext cx="10670999" cy="557332"/>
          </a:xfrm>
        </p:spPr>
        <p:txBody>
          <a:bodyPr wrap="square" lIns="0" tIns="0" rIns="0" bIns="0" rtlCol="0" anchor="t">
            <a:spAutoFit/>
          </a:bodyPr>
          <a:lstStyle>
            <a:lvl1pPr algn="ctr">
              <a:defRPr lang="en-US" sz="3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95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3 lines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02A3E-347E-312C-7D92-CBEE1E42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656462"/>
            <a:ext cx="10670999" cy="277278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1921AF-B75C-64B3-8BC0-03302C7E8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57169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07B089-D0F4-EF81-602C-CF1FE276D35C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2058264"/>
            <a:ext cx="4859246" cy="35485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F97394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514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1D29-C779-B17D-235F-24DC32AB2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9399" y="1338262"/>
            <a:ext cx="5861425" cy="41341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C0C0E6-D4EC-A4B9-0A52-1D418C0F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1" y="616604"/>
            <a:ext cx="10713198" cy="58990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850">
                <a:solidFill>
                  <a:srgbClr val="F97394"/>
                </a:solidFill>
                <a:latin typeface="Poppins Bold" panose="00000800000000000000" pitchFamily="2" charset="0"/>
                <a:ea typeface="+mn-ea"/>
                <a:cs typeface="Poppins Bold" panose="000008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40" name="Text Placeholder 182">
            <a:extLst>
              <a:ext uri="{FF2B5EF4-FFF2-40B4-BE49-F238E27FC236}">
                <a16:creationId xmlns:a16="http://schemas.microsoft.com/office/drawing/2014/main" id="{7FF18994-AE7C-676F-C8EC-145E868BEF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96895" y="2546375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1" name="Text Placeholder 182">
            <a:extLst>
              <a:ext uri="{FF2B5EF4-FFF2-40B4-BE49-F238E27FC236}">
                <a16:creationId xmlns:a16="http://schemas.microsoft.com/office/drawing/2014/main" id="{F71AC5B9-6001-45C3-BEC7-1F2A3ACA139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55958" y="3352842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2" name="Text Placeholder 182">
            <a:extLst>
              <a:ext uri="{FF2B5EF4-FFF2-40B4-BE49-F238E27FC236}">
                <a16:creationId xmlns:a16="http://schemas.microsoft.com/office/drawing/2014/main" id="{5371F7D2-D934-3056-C134-5B3573F462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55958" y="4155849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3" name="Text Placeholder 182">
            <a:extLst>
              <a:ext uri="{FF2B5EF4-FFF2-40B4-BE49-F238E27FC236}">
                <a16:creationId xmlns:a16="http://schemas.microsoft.com/office/drawing/2014/main" id="{406EBC22-9550-9688-B883-1510CE98774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55958" y="4958104"/>
            <a:ext cx="3859120" cy="413861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1600" dirty="0">
                <a:solidFill>
                  <a:schemeClr val="bg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FE5379C6-6AC0-B13A-0796-059A0791A1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343775" y="1544638"/>
            <a:ext cx="4108450" cy="4637087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29165B-36F5-5A2C-6B96-0642F2256C7D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7" name="Google Shape;72;p15">
              <a:extLst>
                <a:ext uri="{FF2B5EF4-FFF2-40B4-BE49-F238E27FC236}">
                  <a16:creationId xmlns:a16="http://schemas.microsoft.com/office/drawing/2014/main" id="{A9D4B06C-E448-BE67-FC37-3F116505DA8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1B6FF8-FF23-4BE1-DBC7-EFA2EDCC62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AutoShape 21">
            <a:extLst>
              <a:ext uri="{FF2B5EF4-FFF2-40B4-BE49-F238E27FC236}">
                <a16:creationId xmlns:a16="http://schemas.microsoft.com/office/drawing/2014/main" id="{FC362F8B-294E-E0F2-44E4-E4FA9EA81269}"/>
              </a:ext>
            </a:extLst>
          </p:cNvPr>
          <p:cNvSpPr/>
          <p:nvPr userDrawn="1"/>
        </p:nvSpPr>
        <p:spPr>
          <a:xfrm rot="-5382361">
            <a:off x="1393708" y="3157044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4EBF70F-0FE1-D05D-B27E-12B33B1930BA}"/>
              </a:ext>
            </a:extLst>
          </p:cNvPr>
          <p:cNvSpPr/>
          <p:nvPr userDrawn="1"/>
        </p:nvSpPr>
        <p:spPr>
          <a:xfrm>
            <a:off x="739399" y="2476491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D054B629-F12B-0664-2BEE-1712388E0188}"/>
              </a:ext>
            </a:extLst>
          </p:cNvPr>
          <p:cNvSpPr/>
          <p:nvPr userDrawn="1"/>
        </p:nvSpPr>
        <p:spPr>
          <a:xfrm rot="-5382361">
            <a:off x="1393111" y="3963511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78F5FC7-88C7-B13E-D303-09B5738EC841}"/>
              </a:ext>
            </a:extLst>
          </p:cNvPr>
          <p:cNvSpPr/>
          <p:nvPr userDrawn="1"/>
        </p:nvSpPr>
        <p:spPr>
          <a:xfrm>
            <a:off x="738802" y="3282958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6" name="AutoShape 21">
            <a:extLst>
              <a:ext uri="{FF2B5EF4-FFF2-40B4-BE49-F238E27FC236}">
                <a16:creationId xmlns:a16="http://schemas.microsoft.com/office/drawing/2014/main" id="{2EE9DEAB-9239-2D03-AF52-89467BE1A5F8}"/>
              </a:ext>
            </a:extLst>
          </p:cNvPr>
          <p:cNvSpPr/>
          <p:nvPr userDrawn="1"/>
        </p:nvSpPr>
        <p:spPr>
          <a:xfrm rot="-5382361">
            <a:off x="1392514" y="4766318"/>
            <a:ext cx="232048" cy="0"/>
          </a:xfrm>
          <a:prstGeom prst="line">
            <a:avLst/>
          </a:prstGeom>
          <a:ln w="1905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41F1A73-5963-D665-B923-D423DBE55DED}"/>
              </a:ext>
            </a:extLst>
          </p:cNvPr>
          <p:cNvSpPr/>
          <p:nvPr userDrawn="1"/>
        </p:nvSpPr>
        <p:spPr>
          <a:xfrm>
            <a:off x="738205" y="4085965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139DEFF-C146-7CF9-29A9-4B5342005647}"/>
              </a:ext>
            </a:extLst>
          </p:cNvPr>
          <p:cNvSpPr/>
          <p:nvPr userDrawn="1"/>
        </p:nvSpPr>
        <p:spPr>
          <a:xfrm>
            <a:off x="737608" y="4888220"/>
            <a:ext cx="1540667" cy="553629"/>
          </a:xfrm>
          <a:prstGeom prst="roundRect">
            <a:avLst>
              <a:gd name="adj" fmla="val 21828"/>
            </a:avLst>
          </a:prstGeom>
          <a:solidFill>
            <a:schemeClr val="bg1"/>
          </a:solidFill>
          <a:ln w="19050">
            <a:solidFill>
              <a:srgbClr val="282D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5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rgbClr val="160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E2F9CE-66F9-BB26-6C7B-B2D9AC6A0982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7" name="Google Shape;72;p15">
              <a:extLst>
                <a:ext uri="{FF2B5EF4-FFF2-40B4-BE49-F238E27FC236}">
                  <a16:creationId xmlns:a16="http://schemas.microsoft.com/office/drawing/2014/main" id="{5147D921-7D10-342A-FF89-79C2E412C14C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D1D469-EB78-6956-5B72-54EA5ADCB75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398D80-147C-C029-675B-74B5BF547D1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674144" y="2450598"/>
            <a:ext cx="6843713" cy="32024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78EBE5-D8FC-250E-219F-CF6A6850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25" y="1243222"/>
            <a:ext cx="10708374" cy="571695"/>
          </a:xfrm>
        </p:spPr>
        <p:txBody>
          <a:bodyPr wrap="square" lIns="0" tIns="0" rIns="0" bIns="0" rtlCol="0" anchor="t">
            <a:spAutoFit/>
          </a:bodyPr>
          <a:lstStyle>
            <a:lvl1pPr algn="ctr">
              <a:defRPr lang="en-US" sz="36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38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r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A3FA-16D7-4383-F963-7D2860F5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1" y="1640541"/>
            <a:ext cx="3932237" cy="1769715"/>
          </a:xfrm>
        </p:spPr>
        <p:txBody>
          <a:bodyPr lIns="0" tIns="0" rIns="0" bIns="0" rtlCol="0" anchor="t">
            <a:spAutoFit/>
          </a:bodyPr>
          <a:lstStyle>
            <a:lvl1pPr>
              <a:defRPr lang="en-US" sz="3850">
                <a:solidFill>
                  <a:srgbClr val="1E1919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1137C-84D9-68D3-0201-6FF93E11C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63359" y="1483641"/>
            <a:ext cx="4972517" cy="4413268"/>
          </a:xfrm>
          <a:prstGeom prst="roundRect">
            <a:avLst>
              <a:gd name="adj" fmla="val 6489"/>
            </a:avLst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3DBFE-CC2D-045C-5F2A-42E038D3D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9400" y="3565625"/>
            <a:ext cx="3932237" cy="249299"/>
          </a:xfrm>
        </p:spPr>
        <p:txBody>
          <a:bodyPr lIns="0" tIns="0" rIns="0" bIns="0" rtlCol="0" anchor="t">
            <a:spAutoFit/>
          </a:bodyPr>
          <a:lstStyle>
            <a:lvl1pPr marL="0" indent="0">
              <a:buNone/>
              <a:defRPr lang="en-US" sz="1800" smtClean="0">
                <a:solidFill>
                  <a:srgbClr val="41467D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6B8840E-7F48-28B8-9363-266BB320C826}"/>
              </a:ext>
            </a:extLst>
          </p:cNvPr>
          <p:cNvGrpSpPr/>
          <p:nvPr userDrawn="1"/>
        </p:nvGrpSpPr>
        <p:grpSpPr>
          <a:xfrm>
            <a:off x="42863" y="222579"/>
            <a:ext cx="11876880" cy="354851"/>
            <a:chOff x="42863" y="222579"/>
            <a:chExt cx="11876880" cy="354851"/>
          </a:xfrm>
        </p:grpSpPr>
        <p:pic>
          <p:nvPicPr>
            <p:cNvPr id="30" name="Google Shape;72;p15">
              <a:extLst>
                <a:ext uri="{FF2B5EF4-FFF2-40B4-BE49-F238E27FC236}">
                  <a16:creationId xmlns:a16="http://schemas.microsoft.com/office/drawing/2014/main" id="{1513F4C8-DF96-2016-3105-9DA5AC810C21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A92661-D9DA-0AF5-2E7E-79D6D6DD55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3167AA-4F66-9F6A-C34A-4CE1CCE39C8B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38" name="Google Shape;72;p15">
              <a:extLst>
                <a:ext uri="{FF2B5EF4-FFF2-40B4-BE49-F238E27FC236}">
                  <a16:creationId xmlns:a16="http://schemas.microsoft.com/office/drawing/2014/main" id="{1BB9FBEE-60AA-F78F-02C6-C9A3426934E9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E0CB85-83F7-C82B-99B3-94D2C6B6002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8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oding slide">
    <p:bg>
      <p:bgPr>
        <a:solidFill>
          <a:srgbClr val="090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3D00-7489-4040-7C35-A28CB77A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402" y="768350"/>
            <a:ext cx="10713196" cy="3794125"/>
          </a:xfrm>
        </p:spPr>
        <p:txBody>
          <a:bodyPr anchor="t"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69E35-8E6B-983D-134D-19BEC848D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402" y="4589463"/>
            <a:ext cx="107131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7ED296-11BF-CEFD-6CEA-AF81579D8FA4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21" name="Google Shape;72;p15">
              <a:extLst>
                <a:ext uri="{FF2B5EF4-FFF2-40B4-BE49-F238E27FC236}">
                  <a16:creationId xmlns:a16="http://schemas.microsoft.com/office/drawing/2014/main" id="{096AF8F0-57D9-FF42-B5A7-521893D3E9EE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F90255-8C76-EFFE-4D4E-95411A8F5BA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02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282D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EA02-88BA-F411-10A0-68E76825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302" y="934664"/>
            <a:ext cx="8884404" cy="3141289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56AE1-055D-8D05-9738-D05186C66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39402" y="934664"/>
            <a:ext cx="1886000" cy="168854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4730E8C5-3CBD-56D3-72B2-09381B904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302" y="4263713"/>
            <a:ext cx="8884404" cy="359073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2500" dirty="0">
                <a:solidFill>
                  <a:srgbClr val="000616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2775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 to edit Master subtitle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380B0C-AB61-1F40-C5EB-C69DFC0F9254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23" name="Google Shape;72;p15">
              <a:extLst>
                <a:ext uri="{FF2B5EF4-FFF2-40B4-BE49-F238E27FC236}">
                  <a16:creationId xmlns:a16="http://schemas.microsoft.com/office/drawing/2014/main" id="{AF27A514-6349-6C27-6BD4-D419AA48A0D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71069EB-8096-F15A-ED6F-7BA17674EF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13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dark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C5EAF-302C-721B-935A-061F1AF8DC97}"/>
              </a:ext>
            </a:extLst>
          </p:cNvPr>
          <p:cNvGrpSpPr/>
          <p:nvPr userDrawn="1"/>
        </p:nvGrpSpPr>
        <p:grpSpPr>
          <a:xfrm>
            <a:off x="42863" y="6304300"/>
            <a:ext cx="11876880" cy="354851"/>
            <a:chOff x="42863" y="222579"/>
            <a:chExt cx="11876880" cy="354851"/>
          </a:xfrm>
        </p:grpSpPr>
        <p:pic>
          <p:nvPicPr>
            <p:cNvPr id="4" name="Google Shape;72;p15">
              <a:extLst>
                <a:ext uri="{FF2B5EF4-FFF2-40B4-BE49-F238E27FC236}">
                  <a16:creationId xmlns:a16="http://schemas.microsoft.com/office/drawing/2014/main" id="{A64A6C4F-966B-289C-ABF9-F5704C058B55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t="1836" r="65625"/>
            <a:stretch/>
          </p:blipFill>
          <p:spPr>
            <a:xfrm>
              <a:off x="11534355" y="222579"/>
              <a:ext cx="385388" cy="354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90478C-F456-F04F-3BA5-D7189FA24B6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2863" y="400004"/>
              <a:ext cx="1124383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7798CCA-9A78-1B30-91BC-F0D9C169706F}"/>
              </a:ext>
            </a:extLst>
          </p:cNvPr>
          <p:cNvSpPr/>
          <p:nvPr userDrawn="1"/>
        </p:nvSpPr>
        <p:spPr>
          <a:xfrm>
            <a:off x="765331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63">
            <a:extLst>
              <a:ext uri="{FF2B5EF4-FFF2-40B4-BE49-F238E27FC236}">
                <a16:creationId xmlns:a16="http://schemas.microsoft.com/office/drawing/2014/main" id="{C0C1E2C7-EE4C-E5AB-A463-D034E0DCF5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41566" y="283086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CDED0-EBBD-3A02-95BD-FD25B0A50FCB}"/>
              </a:ext>
            </a:extLst>
          </p:cNvPr>
          <p:cNvSpPr/>
          <p:nvPr userDrawn="1"/>
        </p:nvSpPr>
        <p:spPr>
          <a:xfrm>
            <a:off x="765331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3FA4C-12C8-9317-FB6A-076608B6C205}"/>
              </a:ext>
            </a:extLst>
          </p:cNvPr>
          <p:cNvSpPr/>
          <p:nvPr userDrawn="1"/>
        </p:nvSpPr>
        <p:spPr>
          <a:xfrm>
            <a:off x="4576905" y="2352302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7899B-A0C6-AF80-799D-607428E1C718}"/>
              </a:ext>
            </a:extLst>
          </p:cNvPr>
          <p:cNvSpPr/>
          <p:nvPr userDrawn="1"/>
        </p:nvSpPr>
        <p:spPr>
          <a:xfrm>
            <a:off x="4576905" y="4131227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5E64DD-4664-4ED2-FDD0-CA70A521AA86}"/>
              </a:ext>
            </a:extLst>
          </p:cNvPr>
          <p:cNvSpPr/>
          <p:nvPr userDrawn="1"/>
        </p:nvSpPr>
        <p:spPr>
          <a:xfrm>
            <a:off x="8014752" y="2336925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17A7C6-C546-FD93-56B0-68E6285EAC71}"/>
              </a:ext>
            </a:extLst>
          </p:cNvPr>
          <p:cNvSpPr/>
          <p:nvPr userDrawn="1"/>
        </p:nvSpPr>
        <p:spPr>
          <a:xfrm>
            <a:off x="8014752" y="4115850"/>
            <a:ext cx="819314" cy="8612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82">
            <a:extLst>
              <a:ext uri="{FF2B5EF4-FFF2-40B4-BE49-F238E27FC236}">
                <a16:creationId xmlns:a16="http://schemas.microsoft.com/office/drawing/2014/main" id="{AC2E231B-CD01-EB16-282F-D488567E5E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1566" y="234373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163">
            <a:extLst>
              <a:ext uri="{FF2B5EF4-FFF2-40B4-BE49-F238E27FC236}">
                <a16:creationId xmlns:a16="http://schemas.microsoft.com/office/drawing/2014/main" id="{39B32897-3C25-99F3-85F4-9C45656492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1566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Text Placeholder 182">
            <a:extLst>
              <a:ext uri="{FF2B5EF4-FFF2-40B4-BE49-F238E27FC236}">
                <a16:creationId xmlns:a16="http://schemas.microsoft.com/office/drawing/2014/main" id="{29605F11-A41C-576F-5F3D-04BE3F6925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1566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163">
            <a:extLst>
              <a:ext uri="{FF2B5EF4-FFF2-40B4-BE49-F238E27FC236}">
                <a16:creationId xmlns:a16="http://schemas.microsoft.com/office/drawing/2014/main" id="{FA1DCF29-C871-1E5F-90B5-F95AF55ED3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53138" y="2839436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182">
            <a:extLst>
              <a:ext uri="{FF2B5EF4-FFF2-40B4-BE49-F238E27FC236}">
                <a16:creationId xmlns:a16="http://schemas.microsoft.com/office/drawing/2014/main" id="{82431E25-ECD6-EBE2-6F36-3D1707490F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53138" y="2352302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Text Placeholder 163">
            <a:extLst>
              <a:ext uri="{FF2B5EF4-FFF2-40B4-BE49-F238E27FC236}">
                <a16:creationId xmlns:a16="http://schemas.microsoft.com/office/drawing/2014/main" id="{20CF5AFB-6FF0-214D-956D-A04FBD9FBF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90987" y="2824059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Text Placeholder 182">
            <a:extLst>
              <a:ext uri="{FF2B5EF4-FFF2-40B4-BE49-F238E27FC236}">
                <a16:creationId xmlns:a16="http://schemas.microsoft.com/office/drawing/2014/main" id="{BFB4E5F6-E7FB-AA77-5257-62C5F1E566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890987" y="2336925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163">
            <a:extLst>
              <a:ext uri="{FF2B5EF4-FFF2-40B4-BE49-F238E27FC236}">
                <a16:creationId xmlns:a16="http://schemas.microsoft.com/office/drawing/2014/main" id="{D19354AC-A638-B499-5DB5-2F2DB94CDB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53138" y="4618361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6" name="Text Placeholder 182">
            <a:extLst>
              <a:ext uri="{FF2B5EF4-FFF2-40B4-BE49-F238E27FC236}">
                <a16:creationId xmlns:a16="http://schemas.microsoft.com/office/drawing/2014/main" id="{75F44724-BB7C-34CD-4C98-0706D1A00A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53138" y="4131227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Text Placeholder 163">
            <a:extLst>
              <a:ext uri="{FF2B5EF4-FFF2-40B4-BE49-F238E27FC236}">
                <a16:creationId xmlns:a16="http://schemas.microsoft.com/office/drawing/2014/main" id="{90ED78C8-FECC-7E2F-2A2E-69B6A36634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90987" y="4602984"/>
            <a:ext cx="2548648" cy="61266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00" smtClean="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8" name="Text Placeholder 182">
            <a:extLst>
              <a:ext uri="{FF2B5EF4-FFF2-40B4-BE49-F238E27FC236}">
                <a16:creationId xmlns:a16="http://schemas.microsoft.com/office/drawing/2014/main" id="{F94F4BB4-3548-099A-8139-E08E0D8F95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90987" y="4115850"/>
            <a:ext cx="2561612" cy="41386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ea typeface="+mj-ea"/>
                <a:cs typeface="Poppins SemiBold" panose="00000700000000000000" pitchFamily="2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876F41F-512F-8DD2-2624-045AFA42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578" y="1395168"/>
            <a:ext cx="10686055" cy="5128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02565EF-ECFE-6E49-25CE-0E46AD40B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366" y="689365"/>
            <a:ext cx="10687268" cy="571695"/>
          </a:xfrm>
        </p:spPr>
        <p:txBody>
          <a:bodyPr wrap="square" lIns="0" tIns="0" rIns="0" bIns="0" rtlCol="0" anchor="t">
            <a:spAutoFit/>
          </a:bodyPr>
          <a:lstStyle>
            <a:lvl1pPr>
              <a:defRPr lang="en-US" sz="3600">
                <a:solidFill>
                  <a:srgbClr val="282D6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defTabSz="457200">
              <a:lnSpc>
                <a:spcPts val="4620"/>
              </a:lnSpc>
              <a:buFont typeface="Arial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74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B58B0-42B2-445A-CFB1-708664A71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06BD4-2B88-33DD-C45D-241211701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90DF5-3D92-C868-1479-F0B748B7F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DCF08-C45C-4E56-9F1F-752E9DB9CD71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898A-21D5-5783-79B7-BB4C7255C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193B0-0CBB-285E-5853-DB7980670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2759B-6482-44C7-BACF-AB203852CE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7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1" r:id="rId2"/>
    <p:sldLayoutId id="2147483702" r:id="rId3"/>
    <p:sldLayoutId id="2147483703" r:id="rId4"/>
    <p:sldLayoutId id="214748370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11D0FA-DAED-1B12-2EDF-90DB3913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E276E-1066-5BC9-7318-0FC6292B1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3D7DA-2A3A-03CB-6DF4-0401EB9EF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D2E1B-A2B1-4AB0-AB4D-10EC244BD250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33CCC-38FE-4D0A-0766-D1D658720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0A1F-C1A4-3657-524D-E1A544151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FD6C2-FB97-489F-B361-BC31C051F8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1" r:id="rId2"/>
    <p:sldLayoutId id="2147483654" r:id="rId3"/>
    <p:sldLayoutId id="2147483689" r:id="rId4"/>
    <p:sldLayoutId id="2147483699" r:id="rId5"/>
    <p:sldLayoutId id="2147483652" r:id="rId6"/>
    <p:sldLayoutId id="2147483663" r:id="rId7"/>
    <p:sldLayoutId id="2147483664" r:id="rId8"/>
    <p:sldLayoutId id="2147483665" r:id="rId9"/>
    <p:sldLayoutId id="2147483668" r:id="rId10"/>
    <p:sldLayoutId id="2147483667" r:id="rId11"/>
    <p:sldLayoutId id="2147483666" r:id="rId12"/>
    <p:sldLayoutId id="214748366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C4DB1-1E14-69E2-D1CC-5311DBA3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6D242-AA52-6857-9877-2F8CD2B65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8C55D-6168-E2ED-5291-5DAB35973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2788E-705B-4E95-BD3A-2B4C1E66FF24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F2E97-4AE1-E2D2-00D5-069EB44B3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48AB1-87F0-85A5-333D-7C32719C9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B7ADE-8D39-4CC1-A816-5D996C01B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6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98" r:id="rId7"/>
    <p:sldLayoutId id="2147483691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gerosa/proc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1295-4B57-FC39-5C64-73F25D4A6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2" y="2597425"/>
            <a:ext cx="10359491" cy="2835966"/>
          </a:xfrm>
        </p:spPr>
        <p:txBody>
          <a:bodyPr>
            <a:normAutofit fontScale="90000"/>
          </a:bodyPr>
          <a:lstStyle/>
          <a:p>
            <a:pPr algn="r">
              <a:lnSpc>
                <a:spcPct val="150000"/>
              </a:lnSpc>
            </a:pPr>
            <a:r>
              <a:rPr lang="pt-BR" sz="6700" b="0" i="0" u="none" strike="noStrike" baseline="0" dirty="0">
                <a:solidFill>
                  <a:srgbClr val="C7255A"/>
                </a:solidFill>
                <a:latin typeface="WorkSans-Regular"/>
              </a:rPr>
              <a:t>Apresentação do Desafio Final </a:t>
            </a:r>
            <a:br>
              <a:rPr lang="pt-BR" sz="6700" b="0" i="0" u="none" strike="noStrike" baseline="0" dirty="0">
                <a:solidFill>
                  <a:srgbClr val="C7255A"/>
                </a:solidFill>
                <a:latin typeface="WorkSans-Regular"/>
              </a:rPr>
            </a:br>
            <a:r>
              <a:rPr lang="pt-BR" sz="2700" dirty="0">
                <a:solidFill>
                  <a:srgbClr val="C7255A"/>
                </a:solidFill>
                <a:latin typeface="WorkSans-Regular"/>
              </a:rPr>
              <a:t>Tema: Reclamações do Consumidor</a:t>
            </a:r>
            <a:br>
              <a:rPr lang="pt-BR" sz="2700" dirty="0">
                <a:solidFill>
                  <a:srgbClr val="C7255A"/>
                </a:solidFill>
                <a:latin typeface="WorkSans-Regular"/>
              </a:rPr>
            </a:br>
            <a:r>
              <a:rPr lang="pt-BR" sz="2700" dirty="0">
                <a:solidFill>
                  <a:srgbClr val="C7255A"/>
                </a:solidFill>
                <a:latin typeface="WorkSans-Regular"/>
              </a:rPr>
              <a:t>Squad Bertha Lutz</a:t>
            </a:r>
            <a:br>
              <a:rPr lang="pt-BR" sz="3100" dirty="0">
                <a:solidFill>
                  <a:srgbClr val="C7255A"/>
                </a:solidFill>
                <a:latin typeface="WorkSans-Regular"/>
              </a:rPr>
            </a:br>
            <a:br>
              <a:rPr lang="pt-BR" b="0" i="0" u="none" strike="noStrike" baseline="0" dirty="0">
                <a:solidFill>
                  <a:srgbClr val="C7255A"/>
                </a:solidFill>
                <a:latin typeface="WorkSans-Regular"/>
              </a:rPr>
            </a:br>
            <a:endParaRPr lang="en-US" sz="239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96F45-AB8E-C4A0-82A6-8A5C86973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854" y="940774"/>
            <a:ext cx="5237535" cy="359073"/>
          </a:xfrm>
        </p:spPr>
        <p:txBody>
          <a:bodyPr/>
          <a:lstStyle/>
          <a:p>
            <a:r>
              <a:rPr lang="pt-BR" sz="3200" b="1" i="0" u="none" strike="noStrike" baseline="0" dirty="0">
                <a:latin typeface="WorkSans-Bold"/>
              </a:rPr>
              <a:t>Bootcamp </a:t>
            </a:r>
            <a:r>
              <a:rPr lang="pt-BR" sz="3200" b="1" i="0" u="none" strike="noStrike" baseline="0" dirty="0">
                <a:latin typeface="OpenSans-Bold"/>
              </a:rPr>
              <a:t>TECH MINAs </a:t>
            </a:r>
            <a:r>
              <a:rPr lang="pt-BR" sz="3200" b="1" i="0" u="none" strike="noStrike" baseline="0" dirty="0">
                <a:latin typeface="WorkSans-Bold"/>
              </a:rPr>
              <a:t>2023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172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1. Existe alguma sazonalidade na data de abertura de uma reclamação? Ou seja, mais consumidores abrem reclamações em determinada época do ano?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7474226" y="1778896"/>
            <a:ext cx="459987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Discrepância quanto a quantidade de reclamações para os anos mais antigos.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Visto que na base de dados analisada contém apenas as reclamações quanto a data de arquivamento (2012 a 2016), é possível observar: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Reclamações abertas entre 2005 e 2011 não estão contempladas nessa análise, por terem sido arquivadas nos anos anteriores.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Assim como há reclamações recentes que não foram fechadas, e não estão contempladas nessa base de dados.</a:t>
            </a:r>
            <a:endParaRPr lang="pt-BR" sz="1600" b="0" i="0" dirty="0">
              <a:solidFill>
                <a:srgbClr val="D4D4D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C55360-C789-4125-853F-CBB7EACD8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2" t="28137" r="57500" b="22527"/>
          <a:stretch/>
        </p:blipFill>
        <p:spPr>
          <a:xfrm>
            <a:off x="714677" y="1529088"/>
            <a:ext cx="6759549" cy="48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5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1. Existe alguma sazonalidade na data de abertura de uma reclamação? Ou seja, mais consumidores abrem reclamações em determinada época do ano?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7937301" y="3037853"/>
            <a:ext cx="386927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Diminuição nos meses de junho e dezembro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Aumento nos meses de março e julho.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D4D4D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549269-40A1-4764-BB57-5A14A495E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" t="24745" r="59167" b="28057"/>
          <a:stretch/>
        </p:blipFill>
        <p:spPr>
          <a:xfrm>
            <a:off x="1439438" y="1529088"/>
            <a:ext cx="6399264" cy="48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2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387" y="370291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480865" y="94042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2. Qual o tempo médio de uma reclamação ativa (da abertura até o fechamento)?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9157251" y="2396953"/>
            <a:ext cx="27753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Valores negativos;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Arquivados no primeiro dias do mês de abertura;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Erro humano;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Descartar esses registros.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B3C418-EEAF-449F-9839-3EE293920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4" t="30890" r="53333" b="36357"/>
          <a:stretch/>
        </p:blipFill>
        <p:spPr>
          <a:xfrm>
            <a:off x="768626" y="1523260"/>
            <a:ext cx="8284296" cy="43943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6608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21202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2. Qual o tempo médio de uma reclamação ativa (da abertura até o fechamento)?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E30C1BC-E221-4048-BE2C-DA3CF892694E}"/>
              </a:ext>
            </a:extLst>
          </p:cNvPr>
          <p:cNvGrpSpPr/>
          <p:nvPr/>
        </p:nvGrpSpPr>
        <p:grpSpPr>
          <a:xfrm>
            <a:off x="2120348" y="1740769"/>
            <a:ext cx="6754190" cy="3756753"/>
            <a:chOff x="582155" y="1359363"/>
            <a:chExt cx="5290890" cy="270687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36A054-6562-4D10-8A89-EAE94539C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26" t="81514" r="66786" b="11824"/>
            <a:stretch/>
          </p:blipFill>
          <p:spPr>
            <a:xfrm>
              <a:off x="582155" y="3277339"/>
              <a:ext cx="5290890" cy="7889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2AFFD47-D077-4B99-90B4-F735EFC12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14" t="17793" r="69167" b="66781"/>
            <a:stretch/>
          </p:blipFill>
          <p:spPr>
            <a:xfrm>
              <a:off x="582155" y="1359363"/>
              <a:ext cx="5290890" cy="18268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6979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2. Qual o tempo médio de uma reclamação ativa (da abertura até o fechamento)?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7792278" y="2026629"/>
            <a:ext cx="39616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Comportamento de assimetria a direita.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 seja, mesmo restringindo a análise, existe uma quantidade de reclamações </a:t>
            </a:r>
            <a:r>
              <a:rPr lang="pt-BR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com tempo para fechamento muito altos gerando essa assimetria, o que causa essa diferença grande entre a média e a mediana.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C522FD-7FE4-4E5F-A958-F633E103E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9" t="30043" r="56309" b="22103"/>
          <a:stretch/>
        </p:blipFill>
        <p:spPr>
          <a:xfrm>
            <a:off x="915126" y="1283715"/>
            <a:ext cx="6807217" cy="50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2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2. Qual o tempo médio de uma reclamação ativa (da abertura até o fechamento)?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8136835" y="2133942"/>
            <a:ext cx="36632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Mediana próxima, porém ao longo dos anos a variação do tempo diminuiu;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Outliers;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rgbClr val="D4D4D4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Reclamações dos anos recentes que não estão contempladas na base de dados.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61525C-DE3E-4937-9FE5-A062816FC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9" t="31102" r="57738" b="20620"/>
          <a:stretch/>
        </p:blipFill>
        <p:spPr>
          <a:xfrm>
            <a:off x="1213519" y="1310360"/>
            <a:ext cx="6731338" cy="50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DC706DF-5EF0-4D8F-BF0D-273E05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8" t="27926" r="74048" b="35654"/>
          <a:stretch/>
        </p:blipFill>
        <p:spPr>
          <a:xfrm>
            <a:off x="582155" y="1276332"/>
            <a:ext cx="4605150" cy="48594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E02B5D-E961-4818-9CDA-E55F2B974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8" t="27713" r="54643" b="19003"/>
          <a:stretch/>
        </p:blipFill>
        <p:spPr>
          <a:xfrm>
            <a:off x="5368467" y="1274436"/>
            <a:ext cx="6317300" cy="48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8819834" y="1859339"/>
            <a:ext cx="29331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partir dos gráficos percebe-se que reclamações abertas no início dos anos têm um tempo médio de </a:t>
            </a: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aquivamento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maior quando comparadas com as que são abertas no restante do anos.</a:t>
            </a:r>
          </a:p>
          <a:p>
            <a:endParaRPr lang="pt-BR" b="0" dirty="0">
              <a:solidFill>
                <a:srgbClr val="D4D4D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0705B-FDF1-4B52-8D7D-830EC937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8" y="1355713"/>
            <a:ext cx="7613177" cy="50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3FB785D-FA8F-4D78-8BF9-1B83AE3C2393}"/>
              </a:ext>
            </a:extLst>
          </p:cNvPr>
          <p:cNvSpPr txBox="1"/>
          <p:nvPr/>
        </p:nvSpPr>
        <p:spPr>
          <a:xfrm>
            <a:off x="343610" y="817552"/>
            <a:ext cx="1145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 quanto ao tempo médio para fechamentos? Será que existe sazonalidade?</a:t>
            </a:r>
          </a:p>
          <a:p>
            <a:endParaRPr lang="pt-BR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203200" y="850230"/>
            <a:ext cx="11988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3. a) O número de reclamações varia de acordo com a região? E de acordo com o estado?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60651D-8D65-472A-AE30-3A505E4F3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" t="1704" r="2016" b="6386"/>
          <a:stretch/>
        </p:blipFill>
        <p:spPr>
          <a:xfrm>
            <a:off x="515895" y="1469721"/>
            <a:ext cx="4942989" cy="427701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1704E69-0062-4392-9B5B-43A9B8D5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38" y="1469721"/>
            <a:ext cx="6250063" cy="427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88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3. c) E se ponderarmos pela população média do estado?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F91FCB8-2CBF-4702-BBD4-F717A9211145}"/>
              </a:ext>
            </a:extLst>
          </p:cNvPr>
          <p:cNvGrpSpPr/>
          <p:nvPr/>
        </p:nvGrpSpPr>
        <p:grpSpPr>
          <a:xfrm>
            <a:off x="2095504" y="1392980"/>
            <a:ext cx="6440107" cy="2521401"/>
            <a:chOff x="4992916" y="1461516"/>
            <a:chExt cx="6807199" cy="246285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5F16BDFA-46FD-474B-B11D-25306352801C}"/>
                </a:ext>
              </a:extLst>
            </p:cNvPr>
            <p:cNvGrpSpPr/>
            <p:nvPr/>
          </p:nvGrpSpPr>
          <p:grpSpPr>
            <a:xfrm>
              <a:off x="4992916" y="1461516"/>
              <a:ext cx="6807199" cy="2462857"/>
              <a:chOff x="480555" y="1862400"/>
              <a:chExt cx="7678290" cy="2667399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F39E3FBC-2BB6-4526-955B-ECFAF982C3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957" t="54678" r="80899" b="27261"/>
              <a:stretch/>
            </p:blipFill>
            <p:spPr>
              <a:xfrm>
                <a:off x="480555" y="1862400"/>
                <a:ext cx="3452816" cy="2667399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2B84E7FD-06EE-4468-AA68-B987EF388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6754" t="54678" r="57161" b="27261"/>
              <a:stretch/>
            </p:blipFill>
            <p:spPr>
              <a:xfrm>
                <a:off x="3810059" y="1862400"/>
                <a:ext cx="4348786" cy="2667399"/>
              </a:xfrm>
              <a:prstGeom prst="rect">
                <a:avLst/>
              </a:prstGeom>
            </p:spPr>
          </p:pic>
        </p:grp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DEE34F84-9343-4AB5-AF73-650A41348E0B}"/>
                </a:ext>
              </a:extLst>
            </p:cNvPr>
            <p:cNvSpPr/>
            <p:nvPr/>
          </p:nvSpPr>
          <p:spPr>
            <a:xfrm>
              <a:off x="9156679" y="1461516"/>
              <a:ext cx="2643436" cy="23992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0BF40BF-3F15-4360-A84C-E46AA5829753}"/>
              </a:ext>
            </a:extLst>
          </p:cNvPr>
          <p:cNvGrpSpPr/>
          <p:nvPr/>
        </p:nvGrpSpPr>
        <p:grpSpPr>
          <a:xfrm>
            <a:off x="2070902" y="3948643"/>
            <a:ext cx="6464709" cy="2490581"/>
            <a:chOff x="502148" y="3765078"/>
            <a:chExt cx="5847855" cy="2126677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0FF9DD57-80F7-4569-85F7-FC65C18B6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56" t="35549" r="60356" b="46863"/>
            <a:stretch/>
          </p:blipFill>
          <p:spPr>
            <a:xfrm>
              <a:off x="1452756" y="3765078"/>
              <a:ext cx="4897247" cy="2126676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C51DC3C8-6480-4972-BD69-C83B5E536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48" t="35549" r="89578" b="46863"/>
            <a:stretch/>
          </p:blipFill>
          <p:spPr>
            <a:xfrm>
              <a:off x="502148" y="3765079"/>
              <a:ext cx="950608" cy="2126676"/>
            </a:xfrm>
            <a:prstGeom prst="rect">
              <a:avLst/>
            </a:prstGeom>
          </p:spPr>
        </p:pic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09FE7ED-6E13-4A76-9E14-D09C8D35766F}"/>
                </a:ext>
              </a:extLst>
            </p:cNvPr>
            <p:cNvSpPr/>
            <p:nvPr/>
          </p:nvSpPr>
          <p:spPr>
            <a:xfrm>
              <a:off x="4065496" y="3765079"/>
              <a:ext cx="2262252" cy="209741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332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DC595BE7-25BA-4996-8013-3471D9C25D6D}"/>
              </a:ext>
            </a:extLst>
          </p:cNvPr>
          <p:cNvSpPr/>
          <p:nvPr/>
        </p:nvSpPr>
        <p:spPr>
          <a:xfrm>
            <a:off x="7944523" y="3868493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B8B8475-0AE4-4214-98DE-54E99949237D}"/>
              </a:ext>
            </a:extLst>
          </p:cNvPr>
          <p:cNvSpPr/>
          <p:nvPr/>
        </p:nvSpPr>
        <p:spPr>
          <a:xfrm>
            <a:off x="749948" y="3942745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42EE6D-824F-41DC-873B-47DAB873A1C6}"/>
              </a:ext>
            </a:extLst>
          </p:cNvPr>
          <p:cNvSpPr/>
          <p:nvPr/>
        </p:nvSpPr>
        <p:spPr>
          <a:xfrm>
            <a:off x="4415623" y="3958122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36390B7-A93D-487D-9EE2-4DEE520DFC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80034" y="4404200"/>
            <a:ext cx="2548648" cy="61266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Bacharela em Gestão da Informação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8F06B7FD-2316-4953-A744-C5813754CC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80034" y="3917066"/>
            <a:ext cx="2561612" cy="41386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Patrícia Alcântara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187EEE2-60B6-4469-841A-9C5C9F8AE8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2650" y="2640652"/>
            <a:ext cx="2021088" cy="61266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Graduanda em Engenharia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BA448F0-F667-40D7-8DAE-EAF5ACE79B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2650" y="2153518"/>
            <a:ext cx="2561612" cy="41386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Beatriz Karoline 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A4421D7-94BF-4233-B6A2-53865B6F91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50011" y="2493095"/>
            <a:ext cx="2548648" cy="61266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Cientista de Dados e Graduanda em Eng. Biomédica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D542891-D2E4-49A0-B496-0DCDCD7B68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50011" y="2136131"/>
            <a:ext cx="2561612" cy="41386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Luana Nunes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494F270-9609-4A61-9365-E3920B5473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31360" y="4419577"/>
            <a:ext cx="2087351" cy="61266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Graduanda em Ciência de Dados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AFD1DD-2F6F-486D-AA5A-45F72296DE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31360" y="3932443"/>
            <a:ext cx="2561612" cy="41386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Tássia Gonçalves</a:t>
            </a:r>
          </a:p>
        </p:txBody>
      </p:sp>
      <p:pic>
        <p:nvPicPr>
          <p:cNvPr id="23" name="Espaço Reservado para Conteúdo 22" descr="Mulher com cabelo preto&#10;&#10;Descrição gerada automaticamente">
            <a:extLst>
              <a:ext uri="{FF2B5EF4-FFF2-40B4-BE49-F238E27FC236}">
                <a16:creationId xmlns:a16="http://schemas.microsoft.com/office/drawing/2014/main" id="{64F9029C-C21E-4F92-97EF-E2BA347C41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559" y="4033001"/>
            <a:ext cx="1015904" cy="1076392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30567A45-878E-402B-9895-A683E387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73" y="382664"/>
            <a:ext cx="10687268" cy="752514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pt-BR" dirty="0"/>
              <a:t>Apresentação da equipe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8A9924B-ED10-4682-936E-740348CE26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21078" y="2144946"/>
            <a:ext cx="2561612" cy="413861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Alexsandra Oliveira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DEEB937-5EFC-4853-9AE4-0D09206B88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1078" y="2632080"/>
            <a:ext cx="2548648" cy="612665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Bacharela em Sistemas de Informação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378130B-F748-416A-8127-1C7B9A09EB1E}"/>
              </a:ext>
            </a:extLst>
          </p:cNvPr>
          <p:cNvSpPr txBox="1"/>
          <p:nvPr/>
        </p:nvSpPr>
        <p:spPr>
          <a:xfrm>
            <a:off x="3127512" y="3260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716C6C9-54DC-4921-8D1C-2F96771F61D4}"/>
              </a:ext>
            </a:extLst>
          </p:cNvPr>
          <p:cNvSpPr txBox="1"/>
          <p:nvPr/>
        </p:nvSpPr>
        <p:spPr>
          <a:xfrm>
            <a:off x="3127512" y="3260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5E4F993-A704-4088-A972-DE7E96469049}"/>
              </a:ext>
            </a:extLst>
          </p:cNvPr>
          <p:cNvSpPr txBox="1"/>
          <p:nvPr/>
        </p:nvSpPr>
        <p:spPr>
          <a:xfrm>
            <a:off x="3127512" y="3260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pic>
        <p:nvPicPr>
          <p:cNvPr id="35" name="Imagem 34" descr="Mulher com blusa branca&#10;&#10;Descrição gerada automaticamente">
            <a:extLst>
              <a:ext uri="{FF2B5EF4-FFF2-40B4-BE49-F238E27FC236}">
                <a16:creationId xmlns:a16="http://schemas.microsoft.com/office/drawing/2014/main" id="{0910B185-A5DA-4638-81FD-074F8B8B1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6" y="2186255"/>
            <a:ext cx="1054554" cy="111245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33A0608-B10E-4F64-BDE5-52906359B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9" t="16148" r="9242" b="13807"/>
          <a:stretch/>
        </p:blipFill>
        <p:spPr>
          <a:xfrm>
            <a:off x="1891339" y="4002114"/>
            <a:ext cx="1029015" cy="1112452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1FFDF39-65DD-4059-B212-C147BF387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1" t="8774" r="13526" b="24202"/>
          <a:stretch/>
        </p:blipFill>
        <p:spPr>
          <a:xfrm>
            <a:off x="4532006" y="2228801"/>
            <a:ext cx="1026811" cy="1073037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64D2C4D0-ABF7-408C-9EB1-FB92FAAECD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50" t="8503" r="32222" b="58821"/>
          <a:stretch/>
        </p:blipFill>
        <p:spPr>
          <a:xfrm>
            <a:off x="7997435" y="2219221"/>
            <a:ext cx="1038009" cy="105107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BF94245-2BCC-47C5-9D60-39953ECDD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71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4. a) Quais as empresas que receberam mais reclamações dos consumidores?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E2F41E-8D1D-48E1-8BB9-D40115D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7" y="1526827"/>
            <a:ext cx="73723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BE42B70-2FF9-428D-AD8C-8D7CC7A77821}"/>
              </a:ext>
            </a:extLst>
          </p:cNvPr>
          <p:cNvSpPr txBox="1"/>
          <p:nvPr/>
        </p:nvSpPr>
        <p:spPr>
          <a:xfrm>
            <a:off x="9269396" y="4903464"/>
            <a:ext cx="4513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35B04ED-59AC-480D-8555-FF976C07B9C3}"/>
              </a:ext>
            </a:extLst>
          </p:cNvPr>
          <p:cNvGrpSpPr/>
          <p:nvPr/>
        </p:nvGrpSpPr>
        <p:grpSpPr>
          <a:xfrm>
            <a:off x="7932725" y="1526827"/>
            <a:ext cx="3883068" cy="4333875"/>
            <a:chOff x="7720693" y="1381052"/>
            <a:chExt cx="3459985" cy="344937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553A1F5-C7B3-4052-AFDA-F54080365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92" t="28589" r="82475" b="35838"/>
            <a:stretch/>
          </p:blipFill>
          <p:spPr>
            <a:xfrm>
              <a:off x="7720693" y="1381053"/>
              <a:ext cx="2178681" cy="3449373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866F305-91A6-4B0E-8ED5-C949474A7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711" t="28589" r="69783" b="35838"/>
            <a:stretch/>
          </p:blipFill>
          <p:spPr>
            <a:xfrm>
              <a:off x="9886120" y="1381052"/>
              <a:ext cx="1294558" cy="3449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16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582155" y="970199"/>
            <a:ext cx="11451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Outras análises sobre as empresas:</a:t>
            </a:r>
          </a:p>
        </p:txBody>
      </p:sp>
      <p:sp>
        <p:nvSpPr>
          <p:cNvPr id="5" name="Espaço Reservado para Conteúdo 1">
            <a:extLst>
              <a:ext uri="{FF2B5EF4-FFF2-40B4-BE49-F238E27FC236}">
                <a16:creationId xmlns:a16="http://schemas.microsoft.com/office/drawing/2014/main" id="{261F8968-B877-43A7-84D6-F5E5FB6EA61B}"/>
              </a:ext>
            </a:extLst>
          </p:cNvPr>
          <p:cNvSpPr txBox="1">
            <a:spLocks/>
          </p:cNvSpPr>
          <p:nvPr/>
        </p:nvSpPr>
        <p:spPr>
          <a:xfrm>
            <a:off x="887896" y="1765179"/>
            <a:ext cx="10164417" cy="40415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>
                <a:solidFill>
                  <a:schemeClr val="bg1"/>
                </a:solidFill>
              </a:rPr>
              <a:t>O </a:t>
            </a:r>
            <a:r>
              <a:rPr lang="pt-BR" sz="2700" b="1" dirty="0" err="1">
                <a:solidFill>
                  <a:schemeClr val="bg1"/>
                </a:solidFill>
              </a:rPr>
              <a:t>CNAEs</a:t>
            </a:r>
            <a:r>
              <a:rPr lang="pt-BR" sz="2700" dirty="0">
                <a:solidFill>
                  <a:schemeClr val="bg1"/>
                </a:solidFill>
              </a:rPr>
              <a:t> mais reclamados foram: Bancos múltiplos e Telefonia Móvel Celular;</a:t>
            </a:r>
          </a:p>
          <a:p>
            <a:r>
              <a:rPr lang="pt-BR" sz="2700" dirty="0">
                <a:solidFill>
                  <a:schemeClr val="bg1"/>
                </a:solidFill>
              </a:rPr>
              <a:t>O </a:t>
            </a:r>
            <a:r>
              <a:rPr lang="pt-BR" sz="2700" b="1" dirty="0">
                <a:solidFill>
                  <a:schemeClr val="bg1"/>
                </a:solidFill>
              </a:rPr>
              <a:t>problema</a:t>
            </a:r>
            <a:r>
              <a:rPr lang="pt-BR" sz="2700" dirty="0">
                <a:solidFill>
                  <a:schemeClr val="bg1"/>
                </a:solidFill>
              </a:rPr>
              <a:t> com maior tempo médio para arquivamento foi “produto sem registro/registro falso”;</a:t>
            </a:r>
          </a:p>
          <a:p>
            <a:r>
              <a:rPr lang="pt-BR" sz="2700" dirty="0">
                <a:solidFill>
                  <a:schemeClr val="bg1"/>
                </a:solidFill>
              </a:rPr>
              <a:t>O </a:t>
            </a:r>
            <a:r>
              <a:rPr lang="pt-BR" sz="2700" b="1" dirty="0">
                <a:solidFill>
                  <a:schemeClr val="bg1"/>
                </a:solidFill>
              </a:rPr>
              <a:t>assunto</a:t>
            </a:r>
            <a:r>
              <a:rPr lang="pt-BR" sz="2700" dirty="0">
                <a:solidFill>
                  <a:schemeClr val="bg1"/>
                </a:solidFill>
              </a:rPr>
              <a:t> com maior tempo médio para arquivamento foram os relacionados a fubá/polvilho/milho;</a:t>
            </a:r>
          </a:p>
          <a:p>
            <a:r>
              <a:rPr lang="pt-BR" sz="2700" dirty="0">
                <a:solidFill>
                  <a:schemeClr val="bg1"/>
                </a:solidFill>
              </a:rPr>
              <a:t>O </a:t>
            </a:r>
            <a:r>
              <a:rPr lang="pt-BR" sz="2700" b="1" dirty="0">
                <a:solidFill>
                  <a:schemeClr val="bg1"/>
                </a:solidFill>
              </a:rPr>
              <a:t>problema</a:t>
            </a:r>
            <a:r>
              <a:rPr lang="pt-BR" sz="2700" dirty="0">
                <a:solidFill>
                  <a:schemeClr val="bg1"/>
                </a:solidFill>
              </a:rPr>
              <a:t> com mais ocorrências foi ‘vício do produto’;</a:t>
            </a:r>
          </a:p>
          <a:p>
            <a:r>
              <a:rPr lang="pt-BR" sz="2700" dirty="0">
                <a:solidFill>
                  <a:schemeClr val="bg1"/>
                </a:solidFill>
              </a:rPr>
              <a:t>O </a:t>
            </a:r>
            <a:r>
              <a:rPr lang="pt-BR" sz="2700" b="1" dirty="0">
                <a:solidFill>
                  <a:schemeClr val="bg1"/>
                </a:solidFill>
              </a:rPr>
              <a:t>assunto</a:t>
            </a:r>
            <a:r>
              <a:rPr lang="pt-BR" sz="2700" dirty="0">
                <a:solidFill>
                  <a:schemeClr val="bg1"/>
                </a:solidFill>
              </a:rPr>
              <a:t> com mais ocorrências quanto a telefone convencional/celular/interfone</a:t>
            </a:r>
          </a:p>
          <a:p>
            <a:endParaRPr lang="pt-BR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752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4. b) E por região? E por estado?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4CBD2C-B804-47D7-9619-DD9D92AC9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" t="46955" r="67936" b="32165"/>
          <a:stretch/>
        </p:blipFill>
        <p:spPr>
          <a:xfrm>
            <a:off x="318694" y="2197331"/>
            <a:ext cx="5581745" cy="24633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BDB408-DD24-4369-BF84-AE82F6E78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5" t="39222" r="68808" b="25979"/>
          <a:stretch/>
        </p:blipFill>
        <p:spPr>
          <a:xfrm>
            <a:off x="5998451" y="1565770"/>
            <a:ext cx="5611394" cy="406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3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Análise quanto ao tempo para fechamento de reclamação por Região e por UF</a:t>
            </a:r>
          </a:p>
          <a:p>
            <a:endParaRPr lang="pt-BR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4DDD8A-0B8C-4194-88F9-02A5CC00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26" y="1568441"/>
            <a:ext cx="5457907" cy="40107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EC5F9B-690C-461E-9871-EEF9CE358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568440"/>
            <a:ext cx="5988491" cy="40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Também foi analisado quantidade de reclamações quanto ao sexo e a idade</a:t>
            </a:r>
          </a:p>
          <a:p>
            <a:endParaRPr lang="pt-BR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5CEF1C-BC1A-48A2-8078-696BAAC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0" y="1568440"/>
            <a:ext cx="5834176" cy="43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29CC5E-9E3F-44E6-81CD-46E376BD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558116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52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48343" y="850230"/>
            <a:ext cx="1145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Também foi analisado quantidade de reclamações quanto ao sexo e a idade</a:t>
            </a:r>
          </a:p>
          <a:p>
            <a:endParaRPr lang="pt-BR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75CEF1C-BC1A-48A2-8078-696BAAC7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10" y="1568440"/>
            <a:ext cx="5834176" cy="433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29CC5E-9E3F-44E6-81CD-46E376BD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558116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29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D7F20FA-3FF3-4F31-B4A8-A8C0E4D6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36703"/>
            <a:ext cx="10670999" cy="447302"/>
          </a:xfrm>
        </p:spPr>
        <p:txBody>
          <a:bodyPr/>
          <a:lstStyle/>
          <a:p>
            <a:r>
              <a:rPr lang="pt-BR" dirty="0"/>
              <a:t>Power BI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F49F3A-43D4-430E-AB39-1E31AAC4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8" t="20966" r="19805" b="14028"/>
          <a:stretch/>
        </p:blipFill>
        <p:spPr>
          <a:xfrm>
            <a:off x="1001626" y="708870"/>
            <a:ext cx="10302480" cy="58020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645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Agrupar 74">
            <a:extLst>
              <a:ext uri="{FF2B5EF4-FFF2-40B4-BE49-F238E27FC236}">
                <a16:creationId xmlns:a16="http://schemas.microsoft.com/office/drawing/2014/main" id="{8D0942DC-F0CD-42C6-9B85-26C2E51409FD}"/>
              </a:ext>
            </a:extLst>
          </p:cNvPr>
          <p:cNvGrpSpPr/>
          <p:nvPr/>
        </p:nvGrpSpPr>
        <p:grpSpPr>
          <a:xfrm>
            <a:off x="1143313" y="2133256"/>
            <a:ext cx="9621073" cy="3024590"/>
            <a:chOff x="463827" y="1493608"/>
            <a:chExt cx="9621073" cy="302459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CA87D6D-2A29-4920-AD2C-6AC7AD6B6966}"/>
                </a:ext>
              </a:extLst>
            </p:cNvPr>
            <p:cNvSpPr/>
            <p:nvPr/>
          </p:nvSpPr>
          <p:spPr>
            <a:xfrm>
              <a:off x="463827" y="1493608"/>
              <a:ext cx="1908316" cy="1209836"/>
            </a:xfrm>
            <a:prstGeom prst="round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Dados tratados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DAF4BF3-D8CB-4A81-9200-FE9483A42359}"/>
                </a:ext>
              </a:extLst>
            </p:cNvPr>
            <p:cNvSpPr/>
            <p:nvPr/>
          </p:nvSpPr>
          <p:spPr>
            <a:xfrm>
              <a:off x="3034746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Transformação das variáveis cat. </a:t>
              </a:r>
              <a:r>
                <a:rPr lang="pt-BR" dirty="0" err="1"/>
                <a:t>OneHotEncoder</a:t>
              </a:r>
              <a:endParaRPr lang="pt-BR" dirty="0"/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9A341250-AB53-4182-83E5-6F6B0D2FC04D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>
              <a:off x="2372143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0B29B975-0E37-4D4A-8886-CBD27A000BD2}"/>
                </a:ext>
              </a:extLst>
            </p:cNvPr>
            <p:cNvCxnSpPr>
              <a:cxnSpLocks/>
              <a:stCxn id="13" idx="3"/>
              <a:endCxn id="45" idx="1"/>
            </p:cNvCxnSpPr>
            <p:nvPr/>
          </p:nvCxnSpPr>
          <p:spPr>
            <a:xfrm>
              <a:off x="4943062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08C417F-9769-43D0-B822-0620BBF986ED}"/>
                </a:ext>
              </a:extLst>
            </p:cNvPr>
            <p:cNvSpPr/>
            <p:nvPr/>
          </p:nvSpPr>
          <p:spPr>
            <a:xfrm>
              <a:off x="5605665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Normalização com </a:t>
              </a:r>
              <a:r>
                <a:rPr lang="pt-BR" dirty="0" err="1"/>
                <a:t>MinMaxScaler</a:t>
              </a:r>
              <a:endParaRPr lang="pt-BR" dirty="0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6044A565-3992-45D8-BB4F-2F18B7421130}"/>
                </a:ext>
              </a:extLst>
            </p:cNvPr>
            <p:cNvSpPr/>
            <p:nvPr/>
          </p:nvSpPr>
          <p:spPr>
            <a:xfrm>
              <a:off x="5605665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Divisão dos conjuntos de treino e teste</a:t>
              </a: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BE490FE0-E888-4DCA-812B-70F5BCD794BD}"/>
                </a:ext>
              </a:extLst>
            </p:cNvPr>
            <p:cNvSpPr/>
            <p:nvPr/>
          </p:nvSpPr>
          <p:spPr>
            <a:xfrm>
              <a:off x="3034746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Seleção de </a:t>
              </a:r>
              <a:r>
                <a:rPr lang="pt-BR" dirty="0" err="1"/>
                <a:t>features</a:t>
              </a:r>
              <a:endParaRPr lang="pt-BR" dirty="0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9F1117A-23BA-4E48-8A3A-7A7B6B1AF76A}"/>
                </a:ext>
              </a:extLst>
            </p:cNvPr>
            <p:cNvSpPr/>
            <p:nvPr/>
          </p:nvSpPr>
          <p:spPr>
            <a:xfrm>
              <a:off x="463827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Descarte de colunas fortemente correlacionadas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9737D4A-4308-4A2F-9336-3E2C4623C2E6}"/>
                </a:ext>
              </a:extLst>
            </p:cNvPr>
            <p:cNvSpPr/>
            <p:nvPr/>
          </p:nvSpPr>
          <p:spPr>
            <a:xfrm>
              <a:off x="8176584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Análise de Correlação</a:t>
              </a:r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75D8597B-E9CD-4731-B853-27C7DF7E5817}"/>
                </a:ext>
              </a:extLst>
            </p:cNvPr>
            <p:cNvCxnSpPr>
              <a:cxnSpLocks/>
            </p:cNvCxnSpPr>
            <p:nvPr/>
          </p:nvCxnSpPr>
          <p:spPr>
            <a:xfrm>
              <a:off x="7513981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Angulado 57">
              <a:extLst>
                <a:ext uri="{FF2B5EF4-FFF2-40B4-BE49-F238E27FC236}">
                  <a16:creationId xmlns:a16="http://schemas.microsoft.com/office/drawing/2014/main" id="{C9738CBB-FBA7-465F-8D6A-0D8A0BD59F85}"/>
                </a:ext>
              </a:extLst>
            </p:cNvPr>
            <p:cNvCxnSpPr>
              <a:stCxn id="50" idx="3"/>
              <a:endCxn id="49" idx="0"/>
            </p:cNvCxnSpPr>
            <p:nvPr/>
          </p:nvCxnSpPr>
          <p:spPr>
            <a:xfrm flipH="1">
              <a:off x="1417985" y="2098526"/>
              <a:ext cx="8666915" cy="1209836"/>
            </a:xfrm>
            <a:prstGeom prst="bentConnector4">
              <a:avLst>
                <a:gd name="adj1" fmla="val -2638"/>
                <a:gd name="adj2" fmla="val 75000"/>
              </a:avLst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3A907D8-B057-449F-B7C9-5601A31E35F4}"/>
                </a:ext>
              </a:extLst>
            </p:cNvPr>
            <p:cNvCxnSpPr>
              <a:cxnSpLocks/>
              <a:stCxn id="49" idx="3"/>
              <a:endCxn id="48" idx="1"/>
            </p:cNvCxnSpPr>
            <p:nvPr/>
          </p:nvCxnSpPr>
          <p:spPr>
            <a:xfrm>
              <a:off x="2372143" y="3913280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FA6B6734-9E8C-4841-B837-9944264EF28E}"/>
                </a:ext>
              </a:extLst>
            </p:cNvPr>
            <p:cNvCxnSpPr>
              <a:cxnSpLocks/>
              <a:stCxn id="47" idx="3"/>
              <a:endCxn id="77" idx="1"/>
            </p:cNvCxnSpPr>
            <p:nvPr/>
          </p:nvCxnSpPr>
          <p:spPr>
            <a:xfrm>
              <a:off x="7513981" y="3913280"/>
              <a:ext cx="662603" cy="6138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F2C272BC-CA22-4577-8F9F-D25215991B8C}"/>
                </a:ext>
              </a:extLst>
            </p:cNvPr>
            <p:cNvCxnSpPr>
              <a:cxnSpLocks/>
              <a:stCxn id="48" idx="3"/>
              <a:endCxn id="47" idx="1"/>
            </p:cNvCxnSpPr>
            <p:nvPr/>
          </p:nvCxnSpPr>
          <p:spPr>
            <a:xfrm>
              <a:off x="4943062" y="3913280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367A67D9-A889-4317-8C66-F4B49D6424BA}"/>
              </a:ext>
            </a:extLst>
          </p:cNvPr>
          <p:cNvSpPr/>
          <p:nvPr/>
        </p:nvSpPr>
        <p:spPr>
          <a:xfrm>
            <a:off x="8856070" y="3954148"/>
            <a:ext cx="1908316" cy="1209836"/>
          </a:xfrm>
          <a:prstGeom prst="roundRect">
            <a:avLst/>
          </a:prstGeom>
          <a:noFill/>
          <a:ln w="38100">
            <a:solidFill>
              <a:srgbClr val="F97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966CAA7-FF4D-E30E-0DFD-20930B59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91" y="626879"/>
            <a:ext cx="11158330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Modelagem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57ABC7-F2F8-24D9-6E21-DF057C0E6C79}"/>
              </a:ext>
            </a:extLst>
          </p:cNvPr>
          <p:cNvSpPr txBox="1"/>
          <p:nvPr/>
        </p:nvSpPr>
        <p:spPr>
          <a:xfrm>
            <a:off x="747466" y="1259752"/>
            <a:ext cx="11451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 dirty="0">
                <a:solidFill>
                  <a:srgbClr val="FFFFFF"/>
                </a:solidFill>
                <a:effectLst/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rPr>
              <a:t>Pré-processamento dos dados</a:t>
            </a:r>
            <a:endParaRPr lang="pt-B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9592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A984C95-35DB-FB85-959F-7E6A0A3D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05" y="1217875"/>
            <a:ext cx="6201867" cy="5203722"/>
          </a:xfrm>
          <a:prstGeom prst="rect">
            <a:avLst/>
          </a:prstGeom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9F18DC37-67C3-46BB-B15A-5395F8AB2D9D}"/>
              </a:ext>
            </a:extLst>
          </p:cNvPr>
          <p:cNvSpPr txBox="1">
            <a:spLocks/>
          </p:cNvSpPr>
          <p:nvPr/>
        </p:nvSpPr>
        <p:spPr>
          <a:xfrm>
            <a:off x="572405" y="249266"/>
            <a:ext cx="10709275" cy="5381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Modelo de Regressão Linear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CD6380-6BEC-42B6-A0AC-3A1083B602CE}"/>
              </a:ext>
            </a:extLst>
          </p:cNvPr>
          <p:cNvSpPr txBox="1"/>
          <p:nvPr/>
        </p:nvSpPr>
        <p:spPr>
          <a:xfrm>
            <a:off x="572405" y="760923"/>
            <a:ext cx="11451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Análise de correlação</a:t>
            </a:r>
          </a:p>
          <a:p>
            <a:endParaRPr lang="pt-BR" sz="2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589DE5-B5C3-4B42-A308-43F0EF081874}"/>
              </a:ext>
            </a:extLst>
          </p:cNvPr>
          <p:cNvSpPr txBox="1"/>
          <p:nvPr/>
        </p:nvSpPr>
        <p:spPr>
          <a:xfrm>
            <a:off x="7320436" y="2338946"/>
            <a:ext cx="3623033" cy="2961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AnoAbertura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Regiao_Norte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UF_BA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UF_SP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UF_DF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4801D2-87F0-EC9F-3F39-355F10643895}"/>
              </a:ext>
            </a:extLst>
          </p:cNvPr>
          <p:cNvSpPr txBox="1"/>
          <p:nvPr/>
        </p:nvSpPr>
        <p:spPr>
          <a:xfrm>
            <a:off x="7227671" y="1494905"/>
            <a:ext cx="36230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Maiores correlações com o tempo para fechamento:</a:t>
            </a:r>
          </a:p>
          <a:p>
            <a:endParaRPr lang="pt-BR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9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AAE5AB-CF28-B732-DD12-7942B2F20A08}"/>
              </a:ext>
            </a:extLst>
          </p:cNvPr>
          <p:cNvSpPr txBox="1"/>
          <p:nvPr/>
        </p:nvSpPr>
        <p:spPr>
          <a:xfrm>
            <a:off x="582155" y="2323728"/>
            <a:ext cx="3761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Variáveis independentes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6D8B7A-789F-D0D3-E10B-D386F54F77E1}"/>
              </a:ext>
            </a:extLst>
          </p:cNvPr>
          <p:cNvSpPr txBox="1"/>
          <p:nvPr/>
        </p:nvSpPr>
        <p:spPr>
          <a:xfrm>
            <a:off x="582155" y="2723838"/>
            <a:ext cx="3313189" cy="2546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Ano de abertura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Mês de abertura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Estado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Sexo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Faixa etária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BDEB0B-8C8A-E0DE-258F-49D281DA52AA}"/>
              </a:ext>
            </a:extLst>
          </p:cNvPr>
          <p:cNvSpPr txBox="1"/>
          <p:nvPr/>
        </p:nvSpPr>
        <p:spPr>
          <a:xfrm>
            <a:off x="6998195" y="2323728"/>
            <a:ext cx="3761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Variável</a:t>
            </a:r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dependente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6F6F83-A77A-EDEE-CF88-2DD21AF2279D}"/>
              </a:ext>
            </a:extLst>
          </p:cNvPr>
          <p:cNvSpPr txBox="1"/>
          <p:nvPr/>
        </p:nvSpPr>
        <p:spPr>
          <a:xfrm>
            <a:off x="6998195" y="2723838"/>
            <a:ext cx="3313189" cy="88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Tempo para fechamento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E82094E2-DEA9-C5A4-3BE3-B91BEBD3B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91" y="626879"/>
            <a:ext cx="11158330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Regressão Linear</a:t>
            </a:r>
          </a:p>
        </p:txBody>
      </p:sp>
    </p:spTree>
    <p:extLst>
      <p:ext uri="{BB962C8B-B14F-4D97-AF65-F5344CB8AC3E}">
        <p14:creationId xmlns:p14="http://schemas.microsoft.com/office/powerpoint/2010/main" val="100465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8E15A19-D09E-4732-AC59-B166EAEE9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884" y="2030071"/>
            <a:ext cx="3249524" cy="2290136"/>
          </a:xfrm>
        </p:spPr>
        <p:txBody>
          <a:bodyPr>
            <a:normAutofit fontScale="92500" lnSpcReduction="10000"/>
          </a:bodyPr>
          <a:lstStyle/>
          <a:p>
            <a:pPr marL="342900" indent="-342900" algn="ctr"/>
            <a:r>
              <a:rPr lang="pt-BR" sz="2000" dirty="0"/>
              <a:t>Reuniões de alinhamento;</a:t>
            </a:r>
          </a:p>
          <a:p>
            <a:pPr marL="342900" indent="-342900" algn="ctr"/>
            <a:r>
              <a:rPr lang="pt-BR" sz="2000" dirty="0"/>
              <a:t>Comunicação por WhatsApp e e-mail;</a:t>
            </a:r>
          </a:p>
          <a:p>
            <a:pPr marL="342900" indent="-342900" algn="ctr"/>
            <a:r>
              <a:rPr lang="pt-BR" sz="2000" dirty="0"/>
              <a:t>Divisão das questões por sorteio;</a:t>
            </a:r>
          </a:p>
          <a:p>
            <a:pPr marL="342900" indent="-342900" algn="ctr"/>
            <a:r>
              <a:rPr lang="pt-BR" sz="2000" dirty="0"/>
              <a:t>Mentoria semanal.</a:t>
            </a:r>
          </a:p>
          <a:p>
            <a:pPr algn="ctr"/>
            <a:endParaRPr lang="pt-BR" sz="7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82867B-5D11-4F64-822B-6A99A1311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369" y="715756"/>
            <a:ext cx="3392555" cy="688687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Organização do time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78F8DB-4022-4131-A79B-BEEDDBA64F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56344" y="2030071"/>
            <a:ext cx="3249524" cy="2181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ctr"/>
            <a:r>
              <a:rPr lang="pt-BR" sz="2000" dirty="0"/>
              <a:t>Mentoria semanal;</a:t>
            </a:r>
          </a:p>
          <a:p>
            <a:pPr marL="342900" indent="-342900" algn="ctr"/>
            <a:r>
              <a:rPr lang="pt-BR" sz="2000" dirty="0"/>
              <a:t>Aprendizado baseado em projeto;</a:t>
            </a:r>
          </a:p>
          <a:p>
            <a:pPr marL="342900" indent="-342900" algn="ctr"/>
            <a:r>
              <a:rPr lang="pt-BR" sz="2000" dirty="0"/>
              <a:t>Uso do </a:t>
            </a:r>
            <a:r>
              <a:rPr lang="pt-BR" sz="2000" dirty="0" err="1"/>
              <a:t>ChatGPT</a:t>
            </a:r>
            <a:r>
              <a:rPr lang="pt-BR" sz="2000" dirty="0"/>
              <a:t> para dúvidas.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6660307-5FA6-49F0-942D-05F9705DB2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84829" y="715754"/>
            <a:ext cx="3392555" cy="688687"/>
          </a:xfrm>
        </p:spPr>
        <p:txBody>
          <a:bodyPr/>
          <a:lstStyle/>
          <a:p>
            <a:pPr marL="0" indent="0" algn="ctr">
              <a:buNone/>
            </a:pPr>
            <a:r>
              <a:rPr lang="pt-BR" sz="2400" dirty="0"/>
              <a:t>Pontos positivos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57E32FE-B452-4E7F-9700-A474E4DCBC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71237" y="2084529"/>
            <a:ext cx="3249524" cy="2181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ctr"/>
            <a:r>
              <a:rPr lang="pt-BR" sz="2000" dirty="0"/>
              <a:t>Capacidade computacional;</a:t>
            </a:r>
          </a:p>
          <a:p>
            <a:pPr marL="342900" indent="-342900" algn="ctr"/>
            <a:r>
              <a:rPr lang="pt-BR" sz="2000" dirty="0"/>
              <a:t>Habilidades técnicas;</a:t>
            </a:r>
          </a:p>
          <a:p>
            <a:pPr marL="342900" indent="-342900" algn="ctr"/>
            <a:r>
              <a:rPr lang="pt-BR" sz="2000" dirty="0"/>
              <a:t>Comunicação.</a:t>
            </a:r>
          </a:p>
          <a:p>
            <a:pPr marL="342900" indent="-342900" algn="ctr"/>
            <a:endParaRPr lang="pt-BR" sz="2000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5A687-43FF-45E9-8029-5A5A0EB7FE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40599" y="715754"/>
            <a:ext cx="3392555" cy="688687"/>
          </a:xfrm>
        </p:spPr>
        <p:txBody>
          <a:bodyPr/>
          <a:lstStyle/>
          <a:p>
            <a:pPr marL="0" indent="0" algn="ctr">
              <a:buNone/>
            </a:pPr>
            <a:r>
              <a:rPr lang="pt-BR" sz="2400" dirty="0"/>
              <a:t>Principais dificuldades</a:t>
            </a:r>
          </a:p>
        </p:txBody>
      </p:sp>
      <p:sp>
        <p:nvSpPr>
          <p:cNvPr id="13" name="Espaço Reservado para Conteúdo 1">
            <a:extLst>
              <a:ext uri="{FF2B5EF4-FFF2-40B4-BE49-F238E27FC236}">
                <a16:creationId xmlns:a16="http://schemas.microsoft.com/office/drawing/2014/main" id="{A51B490B-5580-449C-A36C-F0FC63AAC737}"/>
              </a:ext>
            </a:extLst>
          </p:cNvPr>
          <p:cNvSpPr txBox="1">
            <a:spLocks/>
          </p:cNvSpPr>
          <p:nvPr/>
        </p:nvSpPr>
        <p:spPr>
          <a:xfrm>
            <a:off x="760500" y="2656462"/>
            <a:ext cx="10670999" cy="27727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pt-BR" dirty="0"/>
          </a:p>
          <a:p>
            <a:endParaRPr lang="pt-BR" dirty="0"/>
          </a:p>
        </p:txBody>
      </p:sp>
      <p:pic>
        <p:nvPicPr>
          <p:cNvPr id="14" name="Picture 2" descr="Pontos Positivos ou Negativos na Sua Solicitação do Visto Americano?">
            <a:extLst>
              <a:ext uri="{FF2B5EF4-FFF2-40B4-BE49-F238E27FC236}">
                <a16:creationId xmlns:a16="http://schemas.microsoft.com/office/drawing/2014/main" id="{1130C979-A9A7-4192-ADDF-8333FE00A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041243" y="4475589"/>
            <a:ext cx="1879726" cy="1745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ontos Positivos ou Negativos na Sua Solicitação do Visto Americano?">
            <a:extLst>
              <a:ext uri="{FF2B5EF4-FFF2-40B4-BE49-F238E27FC236}">
                <a16:creationId xmlns:a16="http://schemas.microsoft.com/office/drawing/2014/main" id="{6E4C1631-48C4-4B94-9D25-0DF086FC0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2"/>
          <a:stretch/>
        </p:blipFill>
        <p:spPr bwMode="auto">
          <a:xfrm>
            <a:off x="5156136" y="4475589"/>
            <a:ext cx="1879726" cy="17459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nha uma lista de tarefa para ajudar na sua organização financeira - Previg">
            <a:extLst>
              <a:ext uri="{FF2B5EF4-FFF2-40B4-BE49-F238E27FC236}">
                <a16:creationId xmlns:a16="http://schemas.microsoft.com/office/drawing/2014/main" id="{94C88256-B12F-4A01-BC12-A5E24CF7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659" y="4475589"/>
            <a:ext cx="1745974" cy="17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23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6D8B7A-789F-D0D3-E10B-D386F54F77E1}"/>
              </a:ext>
            </a:extLst>
          </p:cNvPr>
          <p:cNvSpPr txBox="1"/>
          <p:nvPr/>
        </p:nvSpPr>
        <p:spPr>
          <a:xfrm>
            <a:off x="582155" y="1754574"/>
            <a:ext cx="6449582" cy="3792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Número de observações: 454245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Método dos mínimos quadráticos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Tipo de covariância: não robusta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R-</a:t>
            </a: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squared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(descentralizado): 0.502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R-</a:t>
            </a: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squared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ajustado (descentralizado): 0.502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F-</a:t>
            </a: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statistic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11.180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Prob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(F-</a:t>
            </a: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statistic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): 0.00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AIC: -1.007 x 10</a:t>
            </a:r>
            <a:r>
              <a:rPr lang="pt-BR" baseline="300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BIC: -1.007 x 10</a:t>
            </a:r>
            <a:r>
              <a:rPr lang="pt-BR" baseline="300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07A358E-3719-9962-26F2-2916C7152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91" y="626879"/>
            <a:ext cx="11158330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Regressão Linear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3B7BF98-F115-64C5-8597-966F9D8D27A3}"/>
              </a:ext>
            </a:extLst>
          </p:cNvPr>
          <p:cNvSpPr txBox="1"/>
          <p:nvPr/>
        </p:nvSpPr>
        <p:spPr>
          <a:xfrm>
            <a:off x="747466" y="1259752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2000" kern="1200" dirty="0">
                <a:solidFill>
                  <a:srgbClr val="FFFFFF"/>
                </a:solidFill>
                <a:effectLst/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rPr>
              <a:t>Avaliação</a:t>
            </a:r>
            <a:r>
              <a:rPr lang="pt-BR" sz="1800" kern="1200" dirty="0">
                <a:solidFill>
                  <a:srgbClr val="FFFFFF"/>
                </a:solidFill>
                <a:effectLst/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rPr>
              <a:t> do modelo</a:t>
            </a:r>
            <a:endParaRPr lang="pt-B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5249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AF8BB8-77ED-40BF-8108-213B3AC5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91" y="626879"/>
            <a:ext cx="11158330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Regressão Linear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AAE5AB-CF28-B732-DD12-7942B2F20A08}"/>
              </a:ext>
            </a:extLst>
          </p:cNvPr>
          <p:cNvSpPr txBox="1"/>
          <p:nvPr/>
        </p:nvSpPr>
        <p:spPr>
          <a:xfrm>
            <a:off x="747466" y="1259752"/>
            <a:ext cx="11451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Variáveis estatisticamente significativas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BF76EF8-318F-37D3-6BDA-F15CB2F1A930}"/>
              </a:ext>
            </a:extLst>
          </p:cNvPr>
          <p:cNvSpPr txBox="1"/>
          <p:nvPr/>
        </p:nvSpPr>
        <p:spPr>
          <a:xfrm>
            <a:off x="582155" y="1754574"/>
            <a:ext cx="6449582" cy="3792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AnoAbertura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MêsAbertura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UF_MG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UF_SP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UF_RJ</a:t>
            </a:r>
            <a:endParaRPr lang="pt-BR" b="0" i="0" dirty="0">
              <a:solidFill>
                <a:srgbClr val="D4D4D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SexoConsumidor_Masculino</a:t>
            </a:r>
            <a:endParaRPr lang="pt-BR" dirty="0">
              <a:solidFill>
                <a:srgbClr val="D4D4D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FaixaEtariaConsumidor_entre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21 a 30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FaixaEtariaConsumidor_entre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31 a 40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FaixaEtariaConsumidor_entre</a:t>
            </a:r>
            <a:r>
              <a:rPr lang="pt-BR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41 a 50 </a:t>
            </a:r>
          </a:p>
        </p:txBody>
      </p:sp>
    </p:spTree>
    <p:extLst>
      <p:ext uri="{BB962C8B-B14F-4D97-AF65-F5344CB8AC3E}">
        <p14:creationId xmlns:p14="http://schemas.microsoft.com/office/powerpoint/2010/main" val="1030723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AF8BB8-77ED-40BF-8108-213B3AC5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626880"/>
            <a:ext cx="10738238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Escolha do modelo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AAE5AB-CF28-B732-DD12-7942B2F20A08}"/>
              </a:ext>
            </a:extLst>
          </p:cNvPr>
          <p:cNvSpPr txBox="1"/>
          <p:nvPr/>
        </p:nvSpPr>
        <p:spPr>
          <a:xfrm>
            <a:off x="883920" y="1165041"/>
            <a:ext cx="109379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Comparação de métricas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E05F17C-5964-4706-CC38-39DD20E23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361723"/>
              </p:ext>
            </p:extLst>
          </p:nvPr>
        </p:nvGraphicFramePr>
        <p:xfrm>
          <a:off x="883920" y="2205930"/>
          <a:ext cx="10424160" cy="2734057"/>
        </p:xfrm>
        <a:graphic>
          <a:graphicData uri="http://schemas.openxmlformats.org/drawingml/2006/table">
            <a:tbl>
              <a:tblPr/>
              <a:tblGrid>
                <a:gridCol w="1874848">
                  <a:extLst>
                    <a:ext uri="{9D8B030D-6E8A-4147-A177-3AD203B41FA5}">
                      <a16:colId xmlns:a16="http://schemas.microsoft.com/office/drawing/2014/main" val="1091724167"/>
                    </a:ext>
                  </a:extLst>
                </a:gridCol>
                <a:gridCol w="2456054">
                  <a:extLst>
                    <a:ext uri="{9D8B030D-6E8A-4147-A177-3AD203B41FA5}">
                      <a16:colId xmlns:a16="http://schemas.microsoft.com/office/drawing/2014/main" val="3108773964"/>
                    </a:ext>
                  </a:extLst>
                </a:gridCol>
                <a:gridCol w="1949843">
                  <a:extLst>
                    <a:ext uri="{9D8B030D-6E8A-4147-A177-3AD203B41FA5}">
                      <a16:colId xmlns:a16="http://schemas.microsoft.com/office/drawing/2014/main" val="3590342491"/>
                    </a:ext>
                  </a:extLst>
                </a:gridCol>
                <a:gridCol w="2268567">
                  <a:extLst>
                    <a:ext uri="{9D8B030D-6E8A-4147-A177-3AD203B41FA5}">
                      <a16:colId xmlns:a16="http://schemas.microsoft.com/office/drawing/2014/main" val="2082002308"/>
                    </a:ext>
                  </a:extLst>
                </a:gridCol>
                <a:gridCol w="1874848">
                  <a:extLst>
                    <a:ext uri="{9D8B030D-6E8A-4147-A177-3AD203B41FA5}">
                      <a16:colId xmlns:a16="http://schemas.microsoft.com/office/drawing/2014/main" val="1538311326"/>
                    </a:ext>
                  </a:extLst>
                </a:gridCol>
              </a:tblGrid>
              <a:tr h="385877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b="1" dirty="0">
                          <a:solidFill>
                            <a:srgbClr val="160D2D"/>
                          </a:solidFill>
                          <a:effectLst/>
                        </a:rPr>
                        <a:t>Métricas</a:t>
                      </a:r>
                      <a:endParaRPr lang="pt-BR" sz="2000" b="1" dirty="0"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b="1" dirty="0">
                          <a:solidFill>
                            <a:srgbClr val="160D2D"/>
                          </a:solidFill>
                          <a:effectLst/>
                        </a:rPr>
                        <a:t>Regressão Linear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b="1">
                          <a:solidFill>
                            <a:srgbClr val="160D2D"/>
                          </a:solidFill>
                          <a:effectLst/>
                        </a:rPr>
                        <a:t>Decision Tree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b="1">
                          <a:solidFill>
                            <a:srgbClr val="160D2D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b="1" dirty="0" err="1">
                          <a:solidFill>
                            <a:srgbClr val="160D2D"/>
                          </a:solidFill>
                          <a:effectLst/>
                        </a:rPr>
                        <a:t>XGBoost</a:t>
                      </a:r>
                      <a:endParaRPr lang="pt-BR" sz="2000" b="1" dirty="0">
                        <a:solidFill>
                          <a:srgbClr val="160D2D"/>
                        </a:solidFill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3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997074"/>
                  </a:ext>
                </a:extLst>
              </a:tr>
              <a:tr h="58704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R-</a:t>
                      </a:r>
                      <a:r>
                        <a:rPr lang="pt-BR" sz="2000" dirty="0" err="1">
                          <a:solidFill>
                            <a:srgbClr val="FFFFFF"/>
                          </a:solidFill>
                          <a:effectLst/>
                        </a:rPr>
                        <a:t>squared</a:t>
                      </a:r>
                      <a:endParaRPr lang="pt-BR" sz="20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0,4298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0,7542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0,7600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0,7126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80250"/>
                  </a:ext>
                </a:extLst>
              </a:tr>
              <a:tr h="58704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MSE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0,0041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0,0017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0,0017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0,0024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520487"/>
                  </a:ext>
                </a:extLst>
              </a:tr>
              <a:tr h="58704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RMSE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0,0637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0,0418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0,0413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0,0494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06717"/>
                  </a:ext>
                </a:extLst>
              </a:tr>
              <a:tr h="58704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MAE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0,0439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0,0232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>
                          <a:solidFill>
                            <a:srgbClr val="FFFFFF"/>
                          </a:solidFill>
                          <a:effectLst/>
                        </a:rPr>
                        <a:t>0,0231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2000" dirty="0">
                          <a:solidFill>
                            <a:srgbClr val="FFFFFF"/>
                          </a:solidFill>
                          <a:effectLst/>
                        </a:rPr>
                        <a:t>0,0307</a:t>
                      </a:r>
                    </a:p>
                  </a:txBody>
                  <a:tcPr marL="19050" marR="19050" marT="12700" marB="1270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973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0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305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011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83CC555-0360-48AE-A502-C078198F2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1719038"/>
            <a:ext cx="10670999" cy="277278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O Random Forest foi o modelo que obteve melhores métricas.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Seria mais interessante que os dados fornecidos fossem baseados no ano de abertura, ao invés do ano de arquivamento.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Talvez fosse interessante considerar as variáveis de tipos de atividade, problema e assunto para a construção do modelo de regressão.</a:t>
            </a:r>
          </a:p>
          <a:p>
            <a:pPr algn="l"/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AFD37C7C-0FED-1F95-0D9B-8365DE78C996}"/>
              </a:ext>
            </a:extLst>
          </p:cNvPr>
          <p:cNvSpPr txBox="1">
            <a:spLocks/>
          </p:cNvSpPr>
          <p:nvPr/>
        </p:nvSpPr>
        <p:spPr>
          <a:xfrm>
            <a:off x="883920" y="626880"/>
            <a:ext cx="10738238" cy="109215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algn="l"/>
            <a:r>
              <a:rPr lang="pt-BR" sz="4000" dirty="0"/>
              <a:t>Conclusões</a:t>
            </a:r>
            <a:br>
              <a:rPr lang="pt-BR" sz="4000" dirty="0"/>
            </a:br>
            <a:endParaRPr lang="pt-BR" sz="3850" dirty="0">
              <a:latin typeface="Poppi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17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7B05F9F3-1E0B-7EB0-3938-C52D5C517701}"/>
              </a:ext>
            </a:extLst>
          </p:cNvPr>
          <p:cNvSpPr/>
          <p:nvPr/>
        </p:nvSpPr>
        <p:spPr>
          <a:xfrm>
            <a:off x="3992040" y="2108507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C595BE7-25BA-4996-8013-3471D9C25D6D}"/>
              </a:ext>
            </a:extLst>
          </p:cNvPr>
          <p:cNvSpPr/>
          <p:nvPr/>
        </p:nvSpPr>
        <p:spPr>
          <a:xfrm>
            <a:off x="4433700" y="3763378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B8B8475-0AE4-4214-98DE-54E99949237D}"/>
              </a:ext>
            </a:extLst>
          </p:cNvPr>
          <p:cNvSpPr/>
          <p:nvPr/>
        </p:nvSpPr>
        <p:spPr>
          <a:xfrm>
            <a:off x="749948" y="3942745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42EE6D-824F-41DC-873B-47DAB873A1C6}"/>
              </a:ext>
            </a:extLst>
          </p:cNvPr>
          <p:cNvSpPr/>
          <p:nvPr/>
        </p:nvSpPr>
        <p:spPr>
          <a:xfrm>
            <a:off x="7715025" y="4079082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D542891-D2E4-49A0-B496-0DCDCD7B68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62793" y="4258381"/>
            <a:ext cx="2561612" cy="41386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Luana Nunes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AFD1DD-2F6F-486D-AA5A-45F72296DE8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84975" y="4308123"/>
            <a:ext cx="2561612" cy="41386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Tássia Gonçalves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67A45-878E-402B-9895-A683E387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73" y="382664"/>
            <a:ext cx="10687268" cy="503215"/>
          </a:xfrm>
        </p:spPr>
        <p:txBody>
          <a:bodyPr/>
          <a:lstStyle/>
          <a:p>
            <a:pPr algn="l"/>
            <a:r>
              <a:rPr lang="pt-BR" sz="3600" dirty="0"/>
              <a:t>Se conecte com a gente : )</a:t>
            </a:r>
            <a:endParaRPr lang="pt-BR" sz="3600" dirty="0">
              <a:latin typeface="Poppins Bold" panose="00000800000000000000" pitchFamily="2" charset="0"/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8A9924B-ED10-4682-936E-740348CE26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21774" y="4308123"/>
            <a:ext cx="2561612" cy="413861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Alexsandra Oliveira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378130B-F748-416A-8127-1C7B9A09EB1E}"/>
              </a:ext>
            </a:extLst>
          </p:cNvPr>
          <p:cNvSpPr txBox="1"/>
          <p:nvPr/>
        </p:nvSpPr>
        <p:spPr>
          <a:xfrm>
            <a:off x="3127512" y="3260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BF94245-2BCC-47C5-9D60-39953ECDD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D740853D-72FD-E9A2-EAAD-EFC5CB2939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t="5887" r="6112" b="5575"/>
          <a:stretch/>
        </p:blipFill>
        <p:spPr>
          <a:xfrm>
            <a:off x="4795541" y="1946563"/>
            <a:ext cx="2296117" cy="2296117"/>
          </a:xfrm>
          <a:prstGeom prst="rect">
            <a:avLst/>
          </a:prstGeom>
        </p:spPr>
      </p:pic>
      <p:pic>
        <p:nvPicPr>
          <p:cNvPr id="34" name="Imagem 33" descr="Código QR&#10;&#10;Descrição gerada automaticamente">
            <a:extLst>
              <a:ext uri="{FF2B5EF4-FFF2-40B4-BE49-F238E27FC236}">
                <a16:creationId xmlns:a16="http://schemas.microsoft.com/office/drawing/2014/main" id="{93E25028-E6B8-73DF-E33B-1EB08A927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9" t="45908" r="28030" b="5272"/>
          <a:stretch/>
        </p:blipFill>
        <p:spPr>
          <a:xfrm>
            <a:off x="383138" y="1930162"/>
            <a:ext cx="2296118" cy="2328920"/>
          </a:xfrm>
          <a:prstGeom prst="rect">
            <a:avLst/>
          </a:prstGeom>
        </p:spPr>
      </p:pic>
      <p:pic>
        <p:nvPicPr>
          <p:cNvPr id="43" name="Imagem 42" descr="Código QR&#10;&#10;Descrição gerada automaticamente">
            <a:extLst>
              <a:ext uri="{FF2B5EF4-FFF2-40B4-BE49-F238E27FC236}">
                <a16:creationId xmlns:a16="http://schemas.microsoft.com/office/drawing/2014/main" id="{2E2B9DB7-0A03-ABF0-5E70-B10058799C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8" t="43569" r="24044" b="12862"/>
          <a:stretch/>
        </p:blipFill>
        <p:spPr>
          <a:xfrm>
            <a:off x="9340690" y="1962264"/>
            <a:ext cx="2323781" cy="2296117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0887DFE7-3520-1824-4AA6-D314623C454B}"/>
              </a:ext>
            </a:extLst>
          </p:cNvPr>
          <p:cNvSpPr/>
          <p:nvPr/>
        </p:nvSpPr>
        <p:spPr>
          <a:xfrm>
            <a:off x="7874746" y="2169365"/>
            <a:ext cx="1141391" cy="1346982"/>
          </a:xfrm>
          <a:prstGeom prst="rect">
            <a:avLst/>
          </a:prstGeom>
          <a:solidFill>
            <a:srgbClr val="160D2D"/>
          </a:solidFill>
          <a:ln>
            <a:solidFill>
              <a:srgbClr val="160D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756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D8219-9BBA-4C15-A6DD-599F74CF9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302" y="934664"/>
            <a:ext cx="8884404" cy="1659623"/>
          </a:xfrm>
        </p:spPr>
        <p:txBody>
          <a:bodyPr/>
          <a:lstStyle/>
          <a:p>
            <a:r>
              <a:rPr lang="pt-BR" dirty="0"/>
              <a:t>As mulheres juntas, serão uma força!</a:t>
            </a:r>
            <a:r>
              <a:rPr lang="pt-BR" dirty="0"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E44C81-76D9-4E26-86E1-8A445ED69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302" y="2414750"/>
            <a:ext cx="7459081" cy="359073"/>
          </a:xfrm>
        </p:spPr>
        <p:txBody>
          <a:bodyPr/>
          <a:lstStyle/>
          <a:p>
            <a:pPr marL="0" indent="0" algn="r">
              <a:buNone/>
            </a:pPr>
            <a:r>
              <a:rPr lang="pt-BR" dirty="0"/>
              <a:t>- Bertha Lutz</a:t>
            </a:r>
          </a:p>
        </p:txBody>
      </p:sp>
      <p:pic>
        <p:nvPicPr>
          <p:cNvPr id="1026" name="Picture 2" descr="TECH MINAs com Porto Digital | WoMakersCode">
            <a:extLst>
              <a:ext uri="{FF2B5EF4-FFF2-40B4-BE49-F238E27FC236}">
                <a16:creationId xmlns:a16="http://schemas.microsoft.com/office/drawing/2014/main" id="{00CAFF50-486B-4DF8-BE60-9CABEC8DC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56" y="3691732"/>
            <a:ext cx="2420268" cy="15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CH MINAs com Porto Digital | WoMakersCode">
            <a:extLst>
              <a:ext uri="{FF2B5EF4-FFF2-40B4-BE49-F238E27FC236}">
                <a16:creationId xmlns:a16="http://schemas.microsoft.com/office/drawing/2014/main" id="{CEC40AA9-8907-4F0C-B96D-523638CEC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244" y="3911221"/>
            <a:ext cx="3689936" cy="132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otcamp Liderança Feminina | WoMakersCode">
            <a:extLst>
              <a:ext uri="{FF2B5EF4-FFF2-40B4-BE49-F238E27FC236}">
                <a16:creationId xmlns:a16="http://schemas.microsoft.com/office/drawing/2014/main" id="{2C0F75D6-BD17-4C20-93BE-7E841EE1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032" y="4074373"/>
            <a:ext cx="2677036" cy="11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EABC8AB4-81A0-498B-92C5-9325C6E9A8D8}"/>
              </a:ext>
            </a:extLst>
          </p:cNvPr>
          <p:cNvSpPr txBox="1">
            <a:spLocks/>
          </p:cNvSpPr>
          <p:nvPr/>
        </p:nvSpPr>
        <p:spPr>
          <a:xfrm>
            <a:off x="0" y="5484873"/>
            <a:ext cx="12192000" cy="50321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500" kern="1200" dirty="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600"/>
              <a:t>Muito </a:t>
            </a:r>
            <a:r>
              <a:rPr lang="pt-BR" sz="3600" dirty="0"/>
              <a:t>o</a:t>
            </a:r>
            <a:r>
              <a:rPr lang="pt-BR" sz="3600"/>
              <a:t>brigada</a:t>
            </a:r>
            <a:r>
              <a:rPr lang="pt-BR" sz="3600" dirty="0"/>
              <a:t>!!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391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1D877330-3FE2-46AF-BD6C-E01F779C08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Suponha que você trabalha na área de dados do Procon. Diariamente, você e sua equipe recebem dados de diversas reclamações dos consumidores. Cada reclamação, então, tem um determinado tempo para ser resolvida entre o cliente e a companhia em questão</a:t>
            </a:r>
            <a:r>
              <a:rPr lang="pt-BR" dirty="0">
                <a:solidFill>
                  <a:schemeClr val="bg1"/>
                </a:solidFill>
                <a:latin typeface="WorkSans-Regular"/>
              </a:rPr>
              <a:t>. </a:t>
            </a:r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Dado esse contexto, a sua equipe do time de operações dados históricos de reclamações de 2012 a 2016 na pasta reclamações-consumidor. </a:t>
            </a:r>
          </a:p>
          <a:p>
            <a:pPr algn="just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Os dados são uma amostra dos dados extraídos do Kaggle oriundos do Procon de 2012 a 2016. </a:t>
            </a:r>
            <a:r>
              <a:rPr lang="pt-BR" b="0" i="0" u="none" strike="noStrike" baseline="0" dirty="0">
                <a:solidFill>
                  <a:schemeClr val="bg1"/>
                </a:solidFill>
                <a:latin typeface="WorkSans-Regular"/>
              </a:rPr>
              <a:t>(</a:t>
            </a:r>
            <a:r>
              <a:rPr lang="pt-BR" b="0" i="0" u="none" strike="noStrike" baseline="0" dirty="0">
                <a:solidFill>
                  <a:schemeClr val="bg1"/>
                </a:solidFill>
                <a:latin typeface="WorkSans-Regular"/>
                <a:hlinkClick r:id="rId2"/>
              </a:rPr>
              <a:t>Clique aqui para acessar a base de dados</a:t>
            </a:r>
            <a:r>
              <a:rPr lang="pt-BR" dirty="0">
                <a:solidFill>
                  <a:schemeClr val="bg1"/>
                </a:solidFill>
                <a:latin typeface="WorkSans-Regular"/>
              </a:rPr>
              <a:t>).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5233CB45-D761-4027-8CF2-A4C88D5C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503215"/>
          </a:xfrm>
        </p:spPr>
        <p:txBody>
          <a:bodyPr/>
          <a:lstStyle/>
          <a:p>
            <a:r>
              <a:rPr lang="pt-BR" dirty="0">
                <a:solidFill>
                  <a:srgbClr val="F97394"/>
                </a:solidFill>
              </a:rPr>
              <a:t>Entendendo o cenário</a:t>
            </a:r>
          </a:p>
        </p:txBody>
      </p:sp>
    </p:spTree>
    <p:extLst>
      <p:ext uri="{BB962C8B-B14F-4D97-AF65-F5344CB8AC3E}">
        <p14:creationId xmlns:p14="http://schemas.microsoft.com/office/powerpoint/2010/main" val="67732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104D216-D97F-4F8F-B893-38509A827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888690"/>
            <a:ext cx="10670999" cy="2162281"/>
          </a:xfrm>
        </p:spPr>
        <p:txBody>
          <a:bodyPr/>
          <a:lstStyle/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1 - Existe alguma sazonalidade na data de abertura de uma reclamação? Ou seja, mais consumidores abrem reclamações em determinada época do ano?</a:t>
            </a: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2 - Qual o tempo médio de uma reclamação ativa (da abertura até a data de fechamento)?</a:t>
            </a: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3 -O numero de reclamações varia de acordo com a região? e de acordo com o estado? E se ponderarmos pela população média do estado?</a:t>
            </a:r>
          </a:p>
          <a:p>
            <a:pPr algn="l"/>
            <a:r>
              <a:rPr lang="pt-BR" sz="1800" b="0" i="0" u="none" strike="noStrike" baseline="0" dirty="0">
                <a:solidFill>
                  <a:schemeClr val="bg1"/>
                </a:solidFill>
                <a:latin typeface="WorkSans-Regular"/>
              </a:rPr>
              <a:t>4 - Quais as empresas que receberam mais reclamações dos consumidores? E por região e estado?</a:t>
            </a:r>
          </a:p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83F1EF-56A2-4076-86D2-D077689A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1500411"/>
          </a:xfrm>
        </p:spPr>
        <p:txBody>
          <a:bodyPr/>
          <a:lstStyle/>
          <a:p>
            <a:r>
              <a:rPr lang="pt-BR" dirty="0">
                <a:solidFill>
                  <a:srgbClr val="F97394"/>
                </a:solidFill>
              </a:rPr>
              <a:t>Perguntas que devem ser respondidas a área de negócios:</a:t>
            </a:r>
            <a:br>
              <a:rPr lang="pt-BR" sz="3600" dirty="0">
                <a:solidFill>
                  <a:srgbClr val="C7255A"/>
                </a:solidFill>
                <a:latin typeface="WorkSans-Regular"/>
                <a:cs typeface="Poppins SemiBold" panose="00000700000000000000" pitchFamily="2" charset="0"/>
              </a:rPr>
            </a:b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2EE7E8-024B-4453-AAC7-E16C52BFDCD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2301610"/>
            <a:ext cx="4859246" cy="35485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Parte 1 - Análise dos dados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42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104D216-D97F-4F8F-B893-38509A827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0500" y="2888690"/>
            <a:ext cx="10670999" cy="2162281"/>
          </a:xfrm>
        </p:spPr>
        <p:txBody>
          <a:bodyPr>
            <a:normAutofit lnSpcReduction="10000"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WorkSans-Regular"/>
              </a:rPr>
              <a:t>O time de negócios gostaria que a sua equipe fizesse um modelo de regressão para estimar qual será o tempo médio de uma reclamação ativa. </a:t>
            </a:r>
          </a:p>
          <a:p>
            <a:pPr algn="l"/>
            <a:r>
              <a:rPr lang="pt-BR" dirty="0">
                <a:solidFill>
                  <a:schemeClr val="bg1"/>
                </a:solidFill>
                <a:latin typeface="WorkSans-Regular"/>
              </a:rPr>
              <a:t>1- Quais variáveis podem estar mais correlacionadas com o tempo de uma reclamação ativa?</a:t>
            </a:r>
          </a:p>
          <a:p>
            <a:pPr algn="l"/>
            <a:r>
              <a:rPr lang="pt-BR" dirty="0">
                <a:solidFill>
                  <a:schemeClr val="bg1"/>
                </a:solidFill>
                <a:latin typeface="WorkSans-Regular"/>
              </a:rPr>
              <a:t>2- Construa variáveis que podem estar correlacionadas com o tempo de uma reclamação ativa a partir dos dados.</a:t>
            </a:r>
          </a:p>
          <a:p>
            <a:pPr algn="l"/>
            <a:r>
              <a:rPr lang="pt-BR" dirty="0">
                <a:solidFill>
                  <a:schemeClr val="bg1"/>
                </a:solidFill>
                <a:latin typeface="WorkSans-Regular"/>
              </a:rPr>
              <a:t>3- Analise a correlação das variáveis</a:t>
            </a:r>
          </a:p>
          <a:p>
            <a:pPr algn="l"/>
            <a:r>
              <a:rPr lang="pt-BR" dirty="0">
                <a:solidFill>
                  <a:schemeClr val="bg1"/>
                </a:solidFill>
                <a:latin typeface="WorkSans-Regular"/>
              </a:rPr>
              <a:t>4 - Construa um modelo de regressão linear em que queremos estimar o tempo de uma reclamação ativa.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83F1EF-56A2-4076-86D2-D077689A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1243223"/>
            <a:ext cx="10670999" cy="1500411"/>
          </a:xfrm>
        </p:spPr>
        <p:txBody>
          <a:bodyPr/>
          <a:lstStyle/>
          <a:p>
            <a:r>
              <a:rPr lang="pt-BR" dirty="0">
                <a:solidFill>
                  <a:srgbClr val="F97394"/>
                </a:solidFill>
              </a:rPr>
              <a:t>Perguntas que devem ser respondidas a área de negócios:</a:t>
            </a:r>
            <a:br>
              <a:rPr lang="pt-BR" sz="3600" dirty="0">
                <a:solidFill>
                  <a:srgbClr val="C7255A"/>
                </a:solidFill>
                <a:latin typeface="WorkSans-Regular"/>
                <a:cs typeface="Poppins SemiBold" panose="00000700000000000000" pitchFamily="2" charset="0"/>
              </a:rPr>
            </a:b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2EE7E8-024B-4453-AAC7-E16C52BFDCD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760500" y="2301610"/>
            <a:ext cx="10670998" cy="35485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Parte 2 – Modelagem: Prevendo o tempo de uma reclamação ativa</a:t>
            </a:r>
          </a:p>
          <a:p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68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E0EAF98-17EE-4361-A511-3DBDDD03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8419"/>
            <a:ext cx="8606275" cy="681876"/>
          </a:xfrm>
        </p:spPr>
        <p:txBody>
          <a:bodyPr/>
          <a:lstStyle/>
          <a:p>
            <a:r>
              <a:rPr lang="pt-BR" dirty="0"/>
              <a:t>Parte 1: Análise dos dados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1B6526-7D73-410C-935F-5DFD1587B9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t-BR" dirty="0"/>
              <a:t>Entendendo a base de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17DB6F-911B-4207-B92F-9AABBEFE2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t-BR" dirty="0"/>
              <a:t>Formatação dos DataFrames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42DC88A-9A69-49A8-A993-BC31C56F2C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Análise exploratória dos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2187B56-0396-47E9-A470-F7F5D058C0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 dirty="0"/>
              <a:t>Análise Visual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86F77DAA-AC72-42B1-9AB4-72DCA381A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351982"/>
            <a:ext cx="5861425" cy="413413"/>
          </a:xfrm>
        </p:spPr>
        <p:txBody>
          <a:bodyPr/>
          <a:lstStyle/>
          <a:p>
            <a:r>
              <a:rPr lang="pt-BR" dirty="0"/>
              <a:t>Fluxograma geral – Lógica utilizada</a:t>
            </a:r>
          </a:p>
        </p:txBody>
      </p:sp>
      <p:pic>
        <p:nvPicPr>
          <p:cNvPr id="1030" name="Picture 6" descr="Entenda o que é um banco de dados e conheça alguns deles">
            <a:extLst>
              <a:ext uri="{FF2B5EF4-FFF2-40B4-BE49-F238E27FC236}">
                <a16:creationId xmlns:a16="http://schemas.microsoft.com/office/drawing/2014/main" id="{4C959517-B230-44AE-8370-AD5C381D8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3" t="15741" r="5900" b="66585"/>
          <a:stretch/>
        </p:blipFill>
        <p:spPr bwMode="auto">
          <a:xfrm>
            <a:off x="609600" y="3276000"/>
            <a:ext cx="1696872" cy="5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54F1400C-94F0-4F00-8F1D-00FB42745BEB}"/>
              </a:ext>
            </a:extLst>
          </p:cNvPr>
          <p:cNvGrpSpPr/>
          <p:nvPr/>
        </p:nvGrpSpPr>
        <p:grpSpPr>
          <a:xfrm>
            <a:off x="609596" y="2497887"/>
            <a:ext cx="1771795" cy="561809"/>
            <a:chOff x="875211" y="2497888"/>
            <a:chExt cx="1318027" cy="504000"/>
          </a:xfrm>
        </p:grpSpPr>
        <p:pic>
          <p:nvPicPr>
            <p:cNvPr id="1032" name="Picture 8" descr="Entenda o que é um banco de dados e conheça alguns deles">
              <a:extLst>
                <a:ext uri="{FF2B5EF4-FFF2-40B4-BE49-F238E27FC236}">
                  <a16:creationId xmlns:a16="http://schemas.microsoft.com/office/drawing/2014/main" id="{56DB8EF2-651B-4FA7-B8A2-C476969269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9" t="28465" r="34699" b="26701"/>
            <a:stretch/>
          </p:blipFill>
          <p:spPr bwMode="auto">
            <a:xfrm>
              <a:off x="875211" y="2497888"/>
              <a:ext cx="449775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Entenda o que é um banco de dados e conheça alguns deles">
              <a:extLst>
                <a:ext uri="{FF2B5EF4-FFF2-40B4-BE49-F238E27FC236}">
                  <a16:creationId xmlns:a16="http://schemas.microsoft.com/office/drawing/2014/main" id="{7642353D-E58A-4608-B6D3-4B8655036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9" t="28465" r="34699" b="26701"/>
            <a:stretch/>
          </p:blipFill>
          <p:spPr bwMode="auto">
            <a:xfrm>
              <a:off x="1324986" y="2497888"/>
              <a:ext cx="43866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Entenda o que é um banco de dados e conheça alguns deles">
              <a:extLst>
                <a:ext uri="{FF2B5EF4-FFF2-40B4-BE49-F238E27FC236}">
                  <a16:creationId xmlns:a16="http://schemas.microsoft.com/office/drawing/2014/main" id="{11DDB090-EDB9-41EC-A6A4-6E6AE65E1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19" t="28465" r="34699" b="26701"/>
            <a:stretch/>
          </p:blipFill>
          <p:spPr bwMode="auto">
            <a:xfrm>
              <a:off x="1763494" y="2497888"/>
              <a:ext cx="429744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Processo de Descoberta de Conhecimento em Base de Dados. | Download  Scientific Diagram">
            <a:extLst>
              <a:ext uri="{FF2B5EF4-FFF2-40B4-BE49-F238E27FC236}">
                <a16:creationId xmlns:a16="http://schemas.microsoft.com/office/drawing/2014/main" id="{0A53552F-AF04-480A-BA14-71A7E50F6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1" t="11570" r="22385" b="60317"/>
          <a:stretch/>
        </p:blipFill>
        <p:spPr bwMode="auto">
          <a:xfrm>
            <a:off x="609600" y="4869444"/>
            <a:ext cx="1687631" cy="6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 descr="Ícone&#10;&#10;Descrição gerada automaticamente com confiança média">
            <a:extLst>
              <a:ext uri="{FF2B5EF4-FFF2-40B4-BE49-F238E27FC236}">
                <a16:creationId xmlns:a16="http://schemas.microsoft.com/office/drawing/2014/main" id="{850ABAC5-5057-4D6E-806C-4EE5FA8BCE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 t="10181" r="12009" b="12607"/>
          <a:stretch/>
        </p:blipFill>
        <p:spPr>
          <a:xfrm>
            <a:off x="7319445" y="1895729"/>
            <a:ext cx="3859120" cy="3741948"/>
          </a:xfrm>
          <a:prstGeom prst="ellipse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D95662E-2635-4767-8314-618359DE2B43}"/>
              </a:ext>
            </a:extLst>
          </p:cNvPr>
          <p:cNvGrpSpPr/>
          <p:nvPr/>
        </p:nvGrpSpPr>
        <p:grpSpPr>
          <a:xfrm>
            <a:off x="609600" y="4043262"/>
            <a:ext cx="1725129" cy="650294"/>
            <a:chOff x="725386" y="4072291"/>
            <a:chExt cx="1594829" cy="57735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5F1D6A4-E44F-4AD7-ADB9-050F548A385F}"/>
                </a:ext>
              </a:extLst>
            </p:cNvPr>
            <p:cNvGrpSpPr/>
            <p:nvPr/>
          </p:nvGrpSpPr>
          <p:grpSpPr>
            <a:xfrm>
              <a:off x="725386" y="4072291"/>
              <a:ext cx="1594829" cy="577356"/>
              <a:chOff x="725386" y="4072291"/>
              <a:chExt cx="1594829" cy="577356"/>
            </a:xfrm>
          </p:grpSpPr>
          <p:pic>
            <p:nvPicPr>
              <p:cNvPr id="1036" name="Picture 12" descr="Processo de Descoberta de Conhecimento em Base de Dados. | Download  Scientific Diagram">
                <a:extLst>
                  <a:ext uri="{FF2B5EF4-FFF2-40B4-BE49-F238E27FC236}">
                    <a16:creationId xmlns:a16="http://schemas.microsoft.com/office/drawing/2014/main" id="{5A236DA0-8206-48E2-9572-806EB87FB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07" t="24219" r="39439" b="50000"/>
              <a:stretch/>
            </p:blipFill>
            <p:spPr bwMode="auto">
              <a:xfrm>
                <a:off x="725386" y="4072291"/>
                <a:ext cx="534062" cy="5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2" descr="Processo de Descoberta de Conhecimento em Base de Dados. | Download  Scientific Diagram">
                <a:extLst>
                  <a:ext uri="{FF2B5EF4-FFF2-40B4-BE49-F238E27FC236}">
                    <a16:creationId xmlns:a16="http://schemas.microsoft.com/office/drawing/2014/main" id="{0D942BB4-5B7C-4A19-9535-4A464ECE4D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07" t="24219" r="39439" b="50000"/>
              <a:stretch/>
            </p:blipFill>
            <p:spPr bwMode="auto">
              <a:xfrm>
                <a:off x="1249838" y="4082036"/>
                <a:ext cx="534062" cy="5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Processo de Descoberta de Conhecimento em Base de Dados. | Download  Scientific Diagram">
                <a:extLst>
                  <a:ext uri="{FF2B5EF4-FFF2-40B4-BE49-F238E27FC236}">
                    <a16:creationId xmlns:a16="http://schemas.microsoft.com/office/drawing/2014/main" id="{C40DC166-C8A1-4E12-ACF8-3AADCA41E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07" t="24219" r="39439" b="50000"/>
              <a:stretch/>
            </p:blipFill>
            <p:spPr bwMode="auto">
              <a:xfrm>
                <a:off x="1786153" y="4072403"/>
                <a:ext cx="534062" cy="5676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C7F43BE-38AB-46A1-8A7F-0FAA1A6DBBCD}"/>
                </a:ext>
              </a:extLst>
            </p:cNvPr>
            <p:cNvSpPr/>
            <p:nvPr/>
          </p:nvSpPr>
          <p:spPr>
            <a:xfrm>
              <a:off x="1013435" y="4077923"/>
              <a:ext cx="280461" cy="70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4784849-75B1-4282-89AC-538A9256BCDF}"/>
                </a:ext>
              </a:extLst>
            </p:cNvPr>
            <p:cNvSpPr/>
            <p:nvPr/>
          </p:nvSpPr>
          <p:spPr>
            <a:xfrm>
              <a:off x="2080661" y="4077324"/>
              <a:ext cx="218575" cy="70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64DE4FCA-F691-4390-91A6-5F0D5D8B5ADA}"/>
                </a:ext>
              </a:extLst>
            </p:cNvPr>
            <p:cNvSpPr/>
            <p:nvPr/>
          </p:nvSpPr>
          <p:spPr>
            <a:xfrm>
              <a:off x="1549020" y="4077324"/>
              <a:ext cx="280461" cy="70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Seta: Curva para a Esquerda 26">
            <a:extLst>
              <a:ext uri="{FF2B5EF4-FFF2-40B4-BE49-F238E27FC236}">
                <a16:creationId xmlns:a16="http://schemas.microsoft.com/office/drawing/2014/main" id="{64719AE8-9E1C-4378-9EBA-36A48942DF82}"/>
              </a:ext>
            </a:extLst>
          </p:cNvPr>
          <p:cNvSpPr/>
          <p:nvPr/>
        </p:nvSpPr>
        <p:spPr>
          <a:xfrm>
            <a:off x="2150146" y="4442312"/>
            <a:ext cx="348508" cy="650294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4" name="Seta: Curva para a Esquerda 43">
            <a:extLst>
              <a:ext uri="{FF2B5EF4-FFF2-40B4-BE49-F238E27FC236}">
                <a16:creationId xmlns:a16="http://schemas.microsoft.com/office/drawing/2014/main" id="{7248A1F6-BCC3-4DCC-9638-E3D2C3E94646}"/>
              </a:ext>
            </a:extLst>
          </p:cNvPr>
          <p:cNvSpPr/>
          <p:nvPr/>
        </p:nvSpPr>
        <p:spPr>
          <a:xfrm rot="10800000">
            <a:off x="432844" y="4434571"/>
            <a:ext cx="348508" cy="650294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9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AF8BB8-77ED-40BF-8108-213B3AC5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8" y="626880"/>
            <a:ext cx="11158330" cy="538161"/>
          </a:xfrm>
        </p:spPr>
        <p:txBody>
          <a:bodyPr/>
          <a:lstStyle/>
          <a:p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Tratamento da base de dados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ED92C22F-7F1A-4EAC-B570-B5FCAF75E9EE}"/>
              </a:ext>
            </a:extLst>
          </p:cNvPr>
          <p:cNvSpPr txBox="1">
            <a:spLocks/>
          </p:cNvSpPr>
          <p:nvPr/>
        </p:nvSpPr>
        <p:spPr>
          <a:xfrm>
            <a:off x="665170" y="4964318"/>
            <a:ext cx="10638934" cy="145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F97394"/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Bibliotecas utilizadas:</a:t>
            </a:r>
            <a:r>
              <a:rPr lang="pt-BR" sz="1800" dirty="0">
                <a:solidFill>
                  <a:schemeClr val="bg1"/>
                </a:solidFill>
              </a:rPr>
              <a:t> </a:t>
            </a:r>
            <a:r>
              <a:rPr lang="pt-BR" dirty="0"/>
              <a:t>Pandas, </a:t>
            </a:r>
            <a:r>
              <a:rPr lang="pt-BR" dirty="0" err="1"/>
              <a:t>Numpy</a:t>
            </a:r>
            <a:r>
              <a:rPr lang="pt-BR" dirty="0"/>
              <a:t>, </a:t>
            </a:r>
            <a:r>
              <a:rPr lang="pt-BR" dirty="0" err="1"/>
              <a:t>Seaborn</a:t>
            </a:r>
            <a:r>
              <a:rPr lang="pt-BR" dirty="0"/>
              <a:t>, </a:t>
            </a:r>
            <a:r>
              <a:rPr lang="pt-BR" dirty="0" err="1"/>
              <a:t>Matplotlib</a:t>
            </a:r>
            <a:r>
              <a:rPr lang="pt-BR" dirty="0"/>
              <a:t>, </a:t>
            </a:r>
            <a:r>
              <a:rPr lang="pt-BR" dirty="0" err="1"/>
              <a:t>Scikit-learn</a:t>
            </a:r>
            <a:r>
              <a:rPr lang="pt-BR" dirty="0"/>
              <a:t>, </a:t>
            </a:r>
            <a:r>
              <a:rPr lang="pt-BR" dirty="0" err="1"/>
              <a:t>nltk</a:t>
            </a:r>
            <a:r>
              <a:rPr lang="pt-BR" dirty="0"/>
              <a:t>, </a:t>
            </a:r>
            <a:r>
              <a:rPr lang="pt-BR" dirty="0" err="1"/>
              <a:t>Pickle</a:t>
            </a:r>
            <a:r>
              <a:rPr lang="pt-BR" dirty="0"/>
              <a:t>, entre outras.</a:t>
            </a:r>
          </a:p>
          <a:p>
            <a:r>
              <a:rPr lang="pt-BR" dirty="0">
                <a:solidFill>
                  <a:schemeClr val="bg1"/>
                </a:solidFill>
              </a:rPr>
              <a:t>Base de dados inicial: </a:t>
            </a:r>
            <a:r>
              <a:rPr lang="pt-BR" dirty="0"/>
              <a:t>1.206.072 registros</a:t>
            </a:r>
          </a:p>
          <a:p>
            <a:r>
              <a:rPr lang="pt-BR" dirty="0">
                <a:solidFill>
                  <a:schemeClr val="bg1"/>
                </a:solidFill>
              </a:rPr>
              <a:t>Base de dados final:  </a:t>
            </a:r>
            <a:r>
              <a:rPr lang="pt-BR" dirty="0"/>
              <a:t>1.122.237 registros</a:t>
            </a:r>
            <a:endParaRPr lang="pt-BR" sz="1800" dirty="0"/>
          </a:p>
          <a:p>
            <a:endParaRPr lang="pt-BR" sz="1800" dirty="0"/>
          </a:p>
          <a:p>
            <a:endParaRPr lang="pt-BR" sz="1800" dirty="0">
              <a:solidFill>
                <a:schemeClr val="bg1"/>
              </a:solidFill>
            </a:endParaRP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8D0942DC-F0CD-42C6-9B85-26C2E51409FD}"/>
              </a:ext>
            </a:extLst>
          </p:cNvPr>
          <p:cNvGrpSpPr/>
          <p:nvPr/>
        </p:nvGrpSpPr>
        <p:grpSpPr>
          <a:xfrm>
            <a:off x="1015297" y="1511464"/>
            <a:ext cx="9621073" cy="3024590"/>
            <a:chOff x="463827" y="1493608"/>
            <a:chExt cx="9621073" cy="302459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CA87D6D-2A29-4920-AD2C-6AC7AD6B6966}"/>
                </a:ext>
              </a:extLst>
            </p:cNvPr>
            <p:cNvSpPr/>
            <p:nvPr/>
          </p:nvSpPr>
          <p:spPr>
            <a:xfrm>
              <a:off x="463827" y="1493608"/>
              <a:ext cx="1908316" cy="1209836"/>
            </a:xfrm>
            <a:prstGeom prst="round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Importação das bibliotecas utilizadas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DAF4BF3-D8CB-4A81-9200-FE9483A42359}"/>
                </a:ext>
              </a:extLst>
            </p:cNvPr>
            <p:cNvSpPr/>
            <p:nvPr/>
          </p:nvSpPr>
          <p:spPr>
            <a:xfrm>
              <a:off x="3034746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Importação e unificação dos DataFrames</a:t>
              </a:r>
            </a:p>
          </p:txBody>
        </p: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9A341250-AB53-4182-83E5-6F6B0D2FC04D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>
              <a:off x="2372143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0B29B975-0E37-4D4A-8886-CBD27A000BD2}"/>
                </a:ext>
              </a:extLst>
            </p:cNvPr>
            <p:cNvCxnSpPr>
              <a:cxnSpLocks/>
              <a:stCxn id="13" idx="3"/>
              <a:endCxn id="45" idx="1"/>
            </p:cNvCxnSpPr>
            <p:nvPr/>
          </p:nvCxnSpPr>
          <p:spPr>
            <a:xfrm>
              <a:off x="4943062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908C417F-9769-43D0-B822-0620BBF986ED}"/>
                </a:ext>
              </a:extLst>
            </p:cNvPr>
            <p:cNvSpPr/>
            <p:nvPr/>
          </p:nvSpPr>
          <p:spPr>
            <a:xfrm>
              <a:off x="5605665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Verificação das colunas e dos dados nulos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6044A565-3992-45D8-BB4F-2F18B7421130}"/>
                </a:ext>
              </a:extLst>
            </p:cNvPr>
            <p:cNvSpPr/>
            <p:nvPr/>
          </p:nvSpPr>
          <p:spPr>
            <a:xfrm>
              <a:off x="5605665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Exclusão de colunas desnecessárias para a análise</a:t>
              </a: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BE490FE0-E888-4DCA-812B-70F5BCD794BD}"/>
                </a:ext>
              </a:extLst>
            </p:cNvPr>
            <p:cNvSpPr/>
            <p:nvPr/>
          </p:nvSpPr>
          <p:spPr>
            <a:xfrm>
              <a:off x="3034746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Substituição de registros vazios por ‘Não informado’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A9F1117A-23BA-4E48-8A3A-7A7B6B1AF76A}"/>
                </a:ext>
              </a:extLst>
            </p:cNvPr>
            <p:cNvSpPr/>
            <p:nvPr/>
          </p:nvSpPr>
          <p:spPr>
            <a:xfrm>
              <a:off x="463827" y="3308362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Substituição de registros</a:t>
              </a:r>
            </a:p>
            <a:p>
              <a:pPr algn="ctr"/>
              <a:r>
                <a:rPr lang="pt-BR" sz="1400" dirty="0"/>
                <a:t>Ex. ‘F’ por ‘Feminino’, ‘N’ por ‘Não’</a:t>
              </a:r>
              <a:endParaRPr lang="pt-BR" sz="2000" dirty="0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9737D4A-4308-4A2F-9336-3E2C4623C2E6}"/>
                </a:ext>
              </a:extLst>
            </p:cNvPr>
            <p:cNvSpPr/>
            <p:nvPr/>
          </p:nvSpPr>
          <p:spPr>
            <a:xfrm>
              <a:off x="8176584" y="1493608"/>
              <a:ext cx="1908316" cy="1209836"/>
            </a:xfrm>
            <a:prstGeom prst="rect">
              <a:avLst/>
            </a:prstGeom>
            <a:noFill/>
            <a:ln w="38100">
              <a:solidFill>
                <a:srgbClr val="F973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Exclusão de linhas duplicadas</a:t>
              </a:r>
              <a:endParaRPr lang="pt-BR" dirty="0"/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75D8597B-E9CD-4731-B853-27C7DF7E5817}"/>
                </a:ext>
              </a:extLst>
            </p:cNvPr>
            <p:cNvCxnSpPr>
              <a:cxnSpLocks/>
            </p:cNvCxnSpPr>
            <p:nvPr/>
          </p:nvCxnSpPr>
          <p:spPr>
            <a:xfrm>
              <a:off x="7513981" y="2098526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: Angulado 57">
              <a:extLst>
                <a:ext uri="{FF2B5EF4-FFF2-40B4-BE49-F238E27FC236}">
                  <a16:creationId xmlns:a16="http://schemas.microsoft.com/office/drawing/2014/main" id="{C9738CBB-FBA7-465F-8D6A-0D8A0BD59F85}"/>
                </a:ext>
              </a:extLst>
            </p:cNvPr>
            <p:cNvCxnSpPr>
              <a:stCxn id="50" idx="3"/>
              <a:endCxn id="49" idx="0"/>
            </p:cNvCxnSpPr>
            <p:nvPr/>
          </p:nvCxnSpPr>
          <p:spPr>
            <a:xfrm flipH="1">
              <a:off x="1417985" y="2098526"/>
              <a:ext cx="8666915" cy="1209836"/>
            </a:xfrm>
            <a:prstGeom prst="bentConnector4">
              <a:avLst>
                <a:gd name="adj1" fmla="val -2638"/>
                <a:gd name="adj2" fmla="val 75000"/>
              </a:avLst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de Seta Reta 64">
              <a:extLst>
                <a:ext uri="{FF2B5EF4-FFF2-40B4-BE49-F238E27FC236}">
                  <a16:creationId xmlns:a16="http://schemas.microsoft.com/office/drawing/2014/main" id="{C3A907D8-B057-449F-B7C9-5601A31E35F4}"/>
                </a:ext>
              </a:extLst>
            </p:cNvPr>
            <p:cNvCxnSpPr>
              <a:cxnSpLocks/>
              <a:stCxn id="49" idx="3"/>
              <a:endCxn id="48" idx="1"/>
            </p:cNvCxnSpPr>
            <p:nvPr/>
          </p:nvCxnSpPr>
          <p:spPr>
            <a:xfrm>
              <a:off x="2372143" y="3913280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FA6B6734-9E8C-4841-B837-9944264EF28E}"/>
                </a:ext>
              </a:extLst>
            </p:cNvPr>
            <p:cNvCxnSpPr>
              <a:cxnSpLocks/>
              <a:stCxn id="47" idx="3"/>
              <a:endCxn id="77" idx="1"/>
            </p:cNvCxnSpPr>
            <p:nvPr/>
          </p:nvCxnSpPr>
          <p:spPr>
            <a:xfrm>
              <a:off x="7513981" y="3913280"/>
              <a:ext cx="662603" cy="6138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F2C272BC-CA22-4577-8F9F-D25215991B8C}"/>
                </a:ext>
              </a:extLst>
            </p:cNvPr>
            <p:cNvCxnSpPr>
              <a:cxnSpLocks/>
              <a:stCxn id="48" idx="3"/>
              <a:endCxn id="47" idx="1"/>
            </p:cNvCxnSpPr>
            <p:nvPr/>
          </p:nvCxnSpPr>
          <p:spPr>
            <a:xfrm>
              <a:off x="4943062" y="3913280"/>
              <a:ext cx="662603" cy="0"/>
            </a:xfrm>
            <a:prstGeom prst="straightConnector1">
              <a:avLst/>
            </a:prstGeom>
            <a:ln w="28575">
              <a:solidFill>
                <a:srgbClr val="F973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367A67D9-A889-4317-8C66-F4B49D6424BA}"/>
              </a:ext>
            </a:extLst>
          </p:cNvPr>
          <p:cNvSpPr/>
          <p:nvPr/>
        </p:nvSpPr>
        <p:spPr>
          <a:xfrm>
            <a:off x="8728054" y="3332356"/>
            <a:ext cx="1908316" cy="1209836"/>
          </a:xfrm>
          <a:prstGeom prst="roundRect">
            <a:avLst/>
          </a:prstGeom>
          <a:noFill/>
          <a:ln w="38100">
            <a:solidFill>
              <a:srgbClr val="F973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Normalização dos dados</a:t>
            </a:r>
          </a:p>
        </p:txBody>
      </p:sp>
    </p:spTree>
    <p:extLst>
      <p:ext uri="{BB962C8B-B14F-4D97-AF65-F5344CB8AC3E}">
        <p14:creationId xmlns:p14="http://schemas.microsoft.com/office/powerpoint/2010/main" val="15112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2">
            <a:extLst>
              <a:ext uri="{FF2B5EF4-FFF2-40B4-BE49-F238E27FC236}">
                <a16:creationId xmlns:a16="http://schemas.microsoft.com/office/drawing/2014/main" id="{B3C0A7B2-FBAD-47AD-AA01-94EB466D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55" y="301745"/>
            <a:ext cx="10709275" cy="538161"/>
          </a:xfrm>
        </p:spPr>
        <p:txBody>
          <a:bodyPr/>
          <a:lstStyle/>
          <a:p>
            <a:pPr algn="l"/>
            <a:r>
              <a:rPr lang="pt-BR" sz="3850" dirty="0">
                <a:solidFill>
                  <a:srgbClr val="F97394"/>
                </a:solidFill>
                <a:latin typeface="Poppins Bold" panose="00000800000000000000" pitchFamily="2" charset="0"/>
              </a:rPr>
              <a:t>Análise exploratória dos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6ED1C6-77B8-4BE6-9DF7-BF78F8B20916}"/>
              </a:ext>
            </a:extLst>
          </p:cNvPr>
          <p:cNvSpPr txBox="1"/>
          <p:nvPr/>
        </p:nvSpPr>
        <p:spPr>
          <a:xfrm>
            <a:off x="385420" y="821202"/>
            <a:ext cx="11421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1. Existe alguma sazonalidade na data de abertura de uma reclamação? Ou seja, mais consumidores abrem reclamações em determinada época do ano?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181C732-DE1E-4ED4-90E6-FC741258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0" y="1529088"/>
            <a:ext cx="7339658" cy="487503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C6F7C1-9BAF-43F1-B0A1-CDBA08B42A12}"/>
              </a:ext>
            </a:extLst>
          </p:cNvPr>
          <p:cNvSpPr txBox="1"/>
          <p:nvPr/>
        </p:nvSpPr>
        <p:spPr>
          <a:xfrm>
            <a:off x="8335617" y="2266638"/>
            <a:ext cx="359281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2005 e 2011 é possível notar uma tendência de crescimento;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 2012 e 2016 notamos uma tendência de queda;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D4D4D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Muitas reclamações abertas não estão contempladas nessa análise por ter datas de arquivamento diferentes da base de dados.</a:t>
            </a:r>
            <a:endParaRPr lang="pt-BR" sz="1600" b="0" i="0" dirty="0">
              <a:solidFill>
                <a:srgbClr val="D4D4D4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553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1500</Words>
  <Application>Microsoft Office PowerPoint</Application>
  <PresentationFormat>Widescreen</PresentationFormat>
  <Paragraphs>213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35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Consolas</vt:lpstr>
      <vt:lpstr>OpenSans-Bold</vt:lpstr>
      <vt:lpstr>Poppins</vt:lpstr>
      <vt:lpstr>Poppins Bold</vt:lpstr>
      <vt:lpstr>Poppins SemiBold</vt:lpstr>
      <vt:lpstr>WorkSans-Bold</vt:lpstr>
      <vt:lpstr>WorkSans-Regular</vt:lpstr>
      <vt:lpstr>Custom Design</vt:lpstr>
      <vt:lpstr>Light</vt:lpstr>
      <vt:lpstr>Dark</vt:lpstr>
      <vt:lpstr>Apresentação do Desafio Final  Tema: Reclamações do Consumidor Squad Bertha Lutz  </vt:lpstr>
      <vt:lpstr>Apresentação da equipe</vt:lpstr>
      <vt:lpstr>Apresentação do PowerPoint</vt:lpstr>
      <vt:lpstr>Entendendo o cenário</vt:lpstr>
      <vt:lpstr>Perguntas que devem ser respondidas a área de negócios: </vt:lpstr>
      <vt:lpstr>Perguntas que devem ser respondidas a área de negócios: </vt:lpstr>
      <vt:lpstr>Parte 1: Análise dos dados</vt:lpstr>
      <vt:lpstr>Tratamento da base de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Análise exploratória dos dados</vt:lpstr>
      <vt:lpstr>Power BI</vt:lpstr>
      <vt:lpstr>Modelagem</vt:lpstr>
      <vt:lpstr>Apresentação do PowerPoint</vt:lpstr>
      <vt:lpstr>Regressão Linear</vt:lpstr>
      <vt:lpstr>Regressão Linear</vt:lpstr>
      <vt:lpstr>Regressão Linear</vt:lpstr>
      <vt:lpstr>Escolha do modelo</vt:lpstr>
      <vt:lpstr>Apresentação do PowerPoint</vt:lpstr>
      <vt:lpstr>Se conecte com a gente : )</vt:lpstr>
      <vt:lpstr>As mulheres juntas, serão uma força!”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Zanoni</dc:creator>
  <cp:lastModifiedBy>Luana Nunes da Silva</cp:lastModifiedBy>
  <cp:revision>38</cp:revision>
  <dcterms:created xsi:type="dcterms:W3CDTF">2023-01-20T21:01:48Z</dcterms:created>
  <dcterms:modified xsi:type="dcterms:W3CDTF">2023-05-16T19:27:50Z</dcterms:modified>
</cp:coreProperties>
</file>